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71" r:id="rId12"/>
    <p:sldId id="267" r:id="rId13"/>
    <p:sldId id="268" r:id="rId14"/>
    <p:sldId id="269" r:id="rId15"/>
    <p:sldId id="270" r:id="rId16"/>
    <p:sldId id="272" r:id="rId17"/>
    <p:sldId id="266" r:id="rId18"/>
    <p:sldId id="273" r:id="rId19"/>
    <p:sldId id="274" r:id="rId20"/>
    <p:sldId id="275" r:id="rId21"/>
    <p:sldId id="276" r:id="rId22"/>
    <p:sldId id="277" r:id="rId23"/>
    <p:sldId id="281" r:id="rId24"/>
    <p:sldId id="278" r:id="rId25"/>
    <p:sldId id="279" r:id="rId26"/>
    <p:sldId id="280" r:id="rId27"/>
    <p:sldId id="282" r:id="rId28"/>
    <p:sldId id="283" r:id="rId29"/>
    <p:sldId id="309" r:id="rId30"/>
    <p:sldId id="284" r:id="rId31"/>
    <p:sldId id="285" r:id="rId32"/>
    <p:sldId id="286" r:id="rId33"/>
    <p:sldId id="287" r:id="rId34"/>
    <p:sldId id="288" r:id="rId35"/>
    <p:sldId id="289" r:id="rId36"/>
    <p:sldId id="290" r:id="rId37"/>
    <p:sldId id="308" r:id="rId38"/>
    <p:sldId id="291" r:id="rId39"/>
    <p:sldId id="292" r:id="rId40"/>
    <p:sldId id="293" r:id="rId41"/>
    <p:sldId id="294" r:id="rId42"/>
    <p:sldId id="307" r:id="rId43"/>
    <p:sldId id="295" r:id="rId44"/>
    <p:sldId id="296" r:id="rId45"/>
    <p:sldId id="298" r:id="rId46"/>
    <p:sldId id="299" r:id="rId47"/>
    <p:sldId id="300" r:id="rId48"/>
    <p:sldId id="301" r:id="rId49"/>
    <p:sldId id="302" r:id="rId50"/>
    <p:sldId id="303" r:id="rId51"/>
    <p:sldId id="305" r:id="rId52"/>
    <p:sldId id="306" r:id="rId53"/>
    <p:sldId id="30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6"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wmf"/><Relationship Id="rId4"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24E9EF-70AF-4952-9E93-FA11F2F81A4E}" type="datetimeFigureOut">
              <a:rPr lang="en-US" smtClean="0"/>
              <a:t>1/25/2019</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DA43EC-2C6B-45F0-B6A0-DF5E144F4B48}" type="slidenum">
              <a:rPr lang="en-US" smtClean="0"/>
              <a:t>‹#›</a:t>
            </a:fld>
            <a:endParaRPr lang="en-US"/>
          </a:p>
        </p:txBody>
      </p:sp>
    </p:spTree>
    <p:extLst>
      <p:ext uri="{BB962C8B-B14F-4D97-AF65-F5344CB8AC3E}">
        <p14:creationId xmlns:p14="http://schemas.microsoft.com/office/powerpoint/2010/main" val="66851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smtClean="0"/>
              <a:t>X105 N/m2</a:t>
            </a:r>
            <a:endParaRPr lang="en-US" dirty="0"/>
          </a:p>
        </p:txBody>
      </p:sp>
      <p:sp>
        <p:nvSpPr>
          <p:cNvPr id="4" name="عنصر نائب لرقم الشريحة 3"/>
          <p:cNvSpPr>
            <a:spLocks noGrp="1"/>
          </p:cNvSpPr>
          <p:nvPr>
            <p:ph type="sldNum" sz="quarter" idx="10"/>
          </p:nvPr>
        </p:nvSpPr>
        <p:spPr/>
        <p:txBody>
          <a:bodyPr/>
          <a:lstStyle/>
          <a:p>
            <a:fld id="{86DA43EC-2C6B-45F0-B6A0-DF5E144F4B48}" type="slidenum">
              <a:rPr lang="en-US" smtClean="0"/>
              <a:t>14</a:t>
            </a:fld>
            <a:endParaRPr lang="en-US"/>
          </a:p>
        </p:txBody>
      </p:sp>
    </p:spTree>
    <p:extLst>
      <p:ext uri="{BB962C8B-B14F-4D97-AF65-F5344CB8AC3E}">
        <p14:creationId xmlns:p14="http://schemas.microsoft.com/office/powerpoint/2010/main" val="2312255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9D51CC0B-69F0-49C3-A57B-63681B226F2C}" type="datetimeFigureOut">
              <a:rPr lang="en-US" smtClean="0"/>
              <a:t>1/25/2019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352282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D51CC0B-69F0-49C3-A57B-63681B226F2C}" type="datetimeFigureOut">
              <a:rPr lang="en-US" smtClean="0"/>
              <a:t>1/25/2019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267109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D51CC0B-69F0-49C3-A57B-63681B226F2C}" type="datetimeFigureOut">
              <a:rPr lang="en-US" smtClean="0"/>
              <a:t>1/25/2019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2301913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9D51CC0B-69F0-49C3-A57B-63681B226F2C}" type="datetimeFigureOut">
              <a:rPr lang="en-US" smtClean="0"/>
              <a:t>1/25/2019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15823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D51CC0B-69F0-49C3-A57B-63681B226F2C}" type="datetimeFigureOut">
              <a:rPr lang="en-US" smtClean="0"/>
              <a:t>1/25/2019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244950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9D51CC0B-69F0-49C3-A57B-63681B226F2C}" type="datetimeFigureOut">
              <a:rPr lang="en-US" smtClean="0"/>
              <a:t>1/25/2019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169173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9D51CC0B-69F0-49C3-A57B-63681B226F2C}" type="datetimeFigureOut">
              <a:rPr lang="en-US" smtClean="0"/>
              <a:t>1/25/2019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239315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9D51CC0B-69F0-49C3-A57B-63681B226F2C}" type="datetimeFigureOut">
              <a:rPr lang="en-US" smtClean="0"/>
              <a:t>1/25/2019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1738753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D51CC0B-69F0-49C3-A57B-63681B226F2C}" type="datetimeFigureOut">
              <a:rPr lang="en-US" smtClean="0"/>
              <a:t>1/25/2019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3778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51CC0B-69F0-49C3-A57B-63681B226F2C}" type="datetimeFigureOut">
              <a:rPr lang="en-US" smtClean="0"/>
              <a:t>1/25/2019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406524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D51CC0B-69F0-49C3-A57B-63681B226F2C}" type="datetimeFigureOut">
              <a:rPr lang="en-US" smtClean="0"/>
              <a:t>1/25/2019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B1C5E95-7045-49E7-8DF2-14390CAE8221}" type="slidenum">
              <a:rPr lang="en-US" smtClean="0"/>
              <a:t>‹#›</a:t>
            </a:fld>
            <a:endParaRPr lang="en-US"/>
          </a:p>
        </p:txBody>
      </p:sp>
    </p:spTree>
    <p:extLst>
      <p:ext uri="{BB962C8B-B14F-4D97-AF65-F5344CB8AC3E}">
        <p14:creationId xmlns:p14="http://schemas.microsoft.com/office/powerpoint/2010/main" val="14873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1CC0B-69F0-49C3-A57B-63681B226F2C}" type="datetimeFigureOut">
              <a:rPr lang="en-US" smtClean="0"/>
              <a:t>1/25/2019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C5E95-7045-49E7-8DF2-14390CAE8221}" type="slidenum">
              <a:rPr lang="en-US" smtClean="0"/>
              <a:t>‹#›</a:t>
            </a:fld>
            <a:endParaRPr lang="en-US"/>
          </a:p>
        </p:txBody>
      </p:sp>
    </p:spTree>
    <p:extLst>
      <p:ext uri="{BB962C8B-B14F-4D97-AF65-F5344CB8AC3E}">
        <p14:creationId xmlns:p14="http://schemas.microsoft.com/office/powerpoint/2010/main" val="239473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e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2.emf"/><Relationship Id="rId4" Type="http://schemas.openxmlformats.org/officeDocument/2006/relationships/image" Target="../media/image19.emf"/><Relationship Id="rId9"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slides/_rels/slide4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wmf"/></Relationships>
</file>

<file path=ppt/slides/_rels/slide5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slides/_rels/slide52.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33400"/>
            <a:ext cx="7772400" cy="1470025"/>
          </a:xfrm>
        </p:spPr>
        <p:txBody>
          <a:bodyPr>
            <a:normAutofit/>
          </a:bodyPr>
          <a:lstStyle/>
          <a:p>
            <a:r>
              <a:rPr lang="en-US" sz="6000" dirty="0" smtClean="0"/>
              <a:t>Chapter Two</a:t>
            </a:r>
            <a:endParaRPr lang="en-US" sz="6000" dirty="0"/>
          </a:p>
        </p:txBody>
      </p:sp>
      <p:sp>
        <p:nvSpPr>
          <p:cNvPr id="3" name="عنوان فرعي 2"/>
          <p:cNvSpPr>
            <a:spLocks noGrp="1"/>
          </p:cNvSpPr>
          <p:nvPr>
            <p:ph type="subTitle" idx="1"/>
          </p:nvPr>
        </p:nvSpPr>
        <p:spPr>
          <a:xfrm>
            <a:off x="1371600" y="2667000"/>
            <a:ext cx="6400800" cy="1752600"/>
          </a:xfrm>
        </p:spPr>
        <p:txBody>
          <a:bodyPr>
            <a:normAutofit/>
          </a:bodyPr>
          <a:lstStyle/>
          <a:p>
            <a:r>
              <a:rPr lang="en-US" sz="7200" dirty="0" smtClean="0">
                <a:solidFill>
                  <a:srgbClr val="FF0000"/>
                </a:solidFill>
              </a:rPr>
              <a:t>Fluid at Rest</a:t>
            </a:r>
            <a:endParaRPr lang="en-US" sz="4400" dirty="0">
              <a:solidFill>
                <a:srgbClr val="FF0000"/>
              </a:solidFill>
            </a:endParaRPr>
          </a:p>
        </p:txBody>
      </p:sp>
    </p:spTree>
    <p:extLst>
      <p:ext uri="{BB962C8B-B14F-4D97-AF65-F5344CB8AC3E}">
        <p14:creationId xmlns:p14="http://schemas.microsoft.com/office/powerpoint/2010/main" val="2046454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152400"/>
                <a:ext cx="8229600" cy="6248400"/>
              </a:xfrm>
            </p:spPr>
            <p:txBody>
              <a:bodyPr>
                <a:normAutofit/>
              </a:bodyPr>
              <a:lstStyle/>
              <a:p>
                <a14:m>
                  <m:oMath xmlns:m="http://schemas.openxmlformats.org/officeDocument/2006/math">
                    <m:nary>
                      <m:naryPr>
                        <m:ctrlPr>
                          <a:rPr lang="en-US" i="1" smtClean="0">
                            <a:latin typeface="Cambria Math"/>
                          </a:rPr>
                        </m:ctrlPr>
                      </m:naryPr>
                      <m:sub>
                        <m:r>
                          <m:rPr>
                            <m:brk m:alnAt="23"/>
                          </m:rPr>
                          <a:rPr lang="en-US" b="0" i="1" smtClean="0">
                            <a:latin typeface="Cambria Math"/>
                          </a:rPr>
                          <m:t>𝑃</m:t>
                        </m:r>
                        <m:r>
                          <m:rPr>
                            <m:brk m:alnAt="23"/>
                          </m:rPr>
                          <a:rPr lang="en-US" b="0" i="1" baseline="-25000" smtClean="0">
                            <a:latin typeface="Cambria Math"/>
                          </a:rPr>
                          <m:t>1</m:t>
                        </m:r>
                      </m:sub>
                      <m:sup>
                        <m:r>
                          <a:rPr lang="en-US" b="0" i="1" smtClean="0">
                            <a:latin typeface="Cambria Math"/>
                          </a:rPr>
                          <m:t>𝑃</m:t>
                        </m:r>
                        <m:r>
                          <a:rPr lang="en-US" b="0" i="1" baseline="-25000" smtClean="0">
                            <a:latin typeface="Cambria Math"/>
                          </a:rPr>
                          <m:t>2</m:t>
                        </m:r>
                      </m:sup>
                      <m:e>
                        <m:r>
                          <a:rPr lang="en-US" b="0" i="1" smtClean="0">
                            <a:latin typeface="Cambria Math"/>
                          </a:rPr>
                          <m:t>𝑑𝑝</m:t>
                        </m:r>
                        <m:r>
                          <a:rPr lang="en-US" b="0" i="1" smtClean="0">
                            <a:latin typeface="Cambria Math"/>
                          </a:rPr>
                          <m:t>=−</m:t>
                        </m:r>
                        <m:nary>
                          <m:naryPr>
                            <m:ctrlPr>
                              <a:rPr lang="en-US" b="0" i="1" smtClean="0">
                                <a:latin typeface="Cambria Math"/>
                              </a:rPr>
                            </m:ctrlPr>
                          </m:naryPr>
                          <m:sub>
                            <m:r>
                              <m:rPr>
                                <m:brk m:alnAt="23"/>
                              </m:rPr>
                              <a:rPr lang="en-US" b="0" i="1" smtClean="0">
                                <a:latin typeface="Cambria Math"/>
                              </a:rPr>
                              <m:t>𝑦</m:t>
                            </m:r>
                            <m:r>
                              <m:rPr>
                                <m:brk m:alnAt="23"/>
                              </m:rPr>
                              <a:rPr lang="en-US" b="0" i="1" baseline="-25000" smtClean="0">
                                <a:latin typeface="Cambria Math"/>
                              </a:rPr>
                              <m:t>1</m:t>
                            </m:r>
                          </m:sub>
                          <m:sup>
                            <m:r>
                              <a:rPr lang="en-US" b="0" i="1" smtClean="0">
                                <a:latin typeface="Cambria Math"/>
                              </a:rPr>
                              <m:t>𝑦</m:t>
                            </m:r>
                            <m:r>
                              <a:rPr lang="en-US" b="0" i="1" baseline="-25000" smtClean="0">
                                <a:latin typeface="Cambria Math"/>
                              </a:rPr>
                              <m:t>2</m:t>
                            </m:r>
                          </m:sup>
                          <m:e>
                            <m:r>
                              <a:rPr lang="en-US" b="0" i="1" smtClean="0">
                                <a:latin typeface="Cambria Math"/>
                                <a:ea typeface="Cambria Math"/>
                              </a:rPr>
                              <m:t>𝜌</m:t>
                            </m:r>
                            <m:r>
                              <a:rPr lang="en-US" b="0" i="1" smtClean="0">
                                <a:latin typeface="Cambria Math"/>
                                <a:ea typeface="Cambria Math"/>
                              </a:rPr>
                              <m:t>𝑔</m:t>
                            </m:r>
                            <m:r>
                              <a:rPr lang="en-US" b="0" i="1" smtClean="0">
                                <a:latin typeface="Cambria Math"/>
                                <a:ea typeface="Cambria Math"/>
                              </a:rPr>
                              <m:t> </m:t>
                            </m:r>
                            <m:r>
                              <a:rPr lang="en-US" b="0" i="1" smtClean="0">
                                <a:latin typeface="Cambria Math"/>
                                <a:ea typeface="Cambria Math"/>
                              </a:rPr>
                              <m:t>𝑑𝑦</m:t>
                            </m:r>
                            <m:r>
                              <a:rPr lang="en-US" b="0" i="1" smtClean="0">
                                <a:latin typeface="Cambria Math"/>
                                <a:ea typeface="Cambria Math"/>
                              </a:rPr>
                              <m:t> </m:t>
                            </m:r>
                          </m:e>
                        </m:nary>
                      </m:e>
                    </m:nary>
                  </m:oMath>
                </a14:m>
                <a:r>
                  <a:rPr lang="en-US" dirty="0" smtClean="0"/>
                  <a:t> </a:t>
                </a:r>
              </a:p>
              <a:p>
                <a:r>
                  <a:rPr lang="en-US" dirty="0" smtClean="0"/>
                  <a:t>P</a:t>
                </a:r>
                <a:r>
                  <a:rPr lang="en-US" baseline="-25000" dirty="0" smtClean="0"/>
                  <a:t>2</a:t>
                </a:r>
                <a:r>
                  <a:rPr lang="en-US" dirty="0" smtClean="0"/>
                  <a:t>-p</a:t>
                </a:r>
                <a:r>
                  <a:rPr lang="en-US" baseline="-25000" dirty="0" smtClean="0"/>
                  <a:t>1</a:t>
                </a:r>
                <a:r>
                  <a:rPr lang="en-US" dirty="0" smtClean="0"/>
                  <a:t>=</a:t>
                </a:r>
                <a14:m>
                  <m:oMath xmlns:m="http://schemas.openxmlformats.org/officeDocument/2006/math">
                    <m:r>
                      <a:rPr lang="en-US" i="1">
                        <a:latin typeface="Cambria Math"/>
                      </a:rPr>
                      <m:t>−</m:t>
                    </m:r>
                    <m:nary>
                      <m:naryPr>
                        <m:ctrlPr>
                          <a:rPr lang="en-US" i="1">
                            <a:latin typeface="Cambria Math"/>
                          </a:rPr>
                        </m:ctrlPr>
                      </m:naryPr>
                      <m:sub>
                        <m:r>
                          <m:rPr>
                            <m:brk m:alnAt="23"/>
                          </m:rPr>
                          <a:rPr lang="en-US" i="1">
                            <a:latin typeface="Cambria Math"/>
                          </a:rPr>
                          <m:t>𝑦</m:t>
                        </m:r>
                        <m:r>
                          <m:rPr>
                            <m:brk m:alnAt="23"/>
                          </m:rPr>
                          <a:rPr lang="en-US" i="1" baseline="-25000">
                            <a:latin typeface="Cambria Math"/>
                          </a:rPr>
                          <m:t>1</m:t>
                        </m:r>
                      </m:sub>
                      <m:sup>
                        <m:r>
                          <a:rPr lang="en-US" i="1">
                            <a:latin typeface="Cambria Math"/>
                          </a:rPr>
                          <m:t>𝑦</m:t>
                        </m:r>
                        <m:r>
                          <a:rPr lang="en-US" i="1" baseline="-25000">
                            <a:latin typeface="Cambria Math"/>
                          </a:rPr>
                          <m:t>2</m:t>
                        </m:r>
                      </m:sup>
                      <m:e>
                        <m:r>
                          <a:rPr lang="en-US" i="1">
                            <a:latin typeface="Cambria Math"/>
                            <a:ea typeface="Cambria Math"/>
                          </a:rPr>
                          <m:t>𝜌</m:t>
                        </m:r>
                        <m:r>
                          <a:rPr lang="en-US" i="1">
                            <a:latin typeface="Cambria Math"/>
                            <a:ea typeface="Cambria Math"/>
                          </a:rPr>
                          <m:t>𝑔</m:t>
                        </m:r>
                        <m:r>
                          <a:rPr lang="en-US" i="1">
                            <a:latin typeface="Cambria Math"/>
                            <a:ea typeface="Cambria Math"/>
                          </a:rPr>
                          <m:t> </m:t>
                        </m:r>
                        <m:r>
                          <a:rPr lang="en-US" i="1">
                            <a:latin typeface="Cambria Math"/>
                            <a:ea typeface="Cambria Math"/>
                          </a:rPr>
                          <m:t>𝑑𝑦</m:t>
                        </m:r>
                        <m:r>
                          <a:rPr lang="en-US" i="1">
                            <a:latin typeface="Cambria Math"/>
                            <a:ea typeface="Cambria Math"/>
                          </a:rPr>
                          <m:t> </m:t>
                        </m:r>
                      </m:e>
                    </m:nary>
                  </m:oMath>
                </a14:m>
                <a:endParaRPr lang="en-US" dirty="0" smtClean="0"/>
              </a:p>
              <a:p>
                <a:endParaRPr lang="en-US" dirty="0"/>
              </a:p>
              <a:p>
                <a:r>
                  <a:rPr lang="en-US" dirty="0" smtClean="0"/>
                  <a:t>1- pressure in liquid of constant density </a:t>
                </a:r>
              </a:p>
              <a:p>
                <a:r>
                  <a:rPr lang="en-US" dirty="0" smtClean="0"/>
                  <a:t>2- pressure variations in the earth’s atmosphere . </a:t>
                </a:r>
              </a:p>
              <a:p>
                <a:r>
                  <a:rPr lang="en-US" dirty="0" smtClean="0"/>
                  <a:t>For liquids in which any variation in density can be ignored , </a:t>
                </a:r>
                <a14:m>
                  <m:oMath xmlns:m="http://schemas.openxmlformats.org/officeDocument/2006/math">
                    <m:r>
                      <a:rPr lang="en-US" i="1">
                        <a:latin typeface="Cambria Math"/>
                        <a:ea typeface="Cambria Math"/>
                      </a:rPr>
                      <m:t>𝜌</m:t>
                    </m:r>
                  </m:oMath>
                </a14:m>
                <a:r>
                  <a:rPr lang="en-US" dirty="0" smtClean="0"/>
                  <a:t> = constant :</a:t>
                </a:r>
              </a:p>
              <a:p>
                <a:pPr algn="ctr"/>
                <a:r>
                  <a:rPr lang="en-US" dirty="0" smtClean="0">
                    <a:solidFill>
                      <a:srgbClr val="FF0000"/>
                    </a:solidFill>
                  </a:rPr>
                  <a:t>P</a:t>
                </a:r>
                <a:r>
                  <a:rPr lang="en-US" baseline="-25000" dirty="0" smtClean="0">
                    <a:solidFill>
                      <a:srgbClr val="FF0000"/>
                    </a:solidFill>
                  </a:rPr>
                  <a:t>2</a:t>
                </a:r>
                <a:r>
                  <a:rPr lang="en-US" dirty="0" smtClean="0">
                    <a:solidFill>
                      <a:srgbClr val="FF0000"/>
                    </a:solidFill>
                  </a:rPr>
                  <a:t>-P</a:t>
                </a:r>
                <a:r>
                  <a:rPr lang="en-US" baseline="-25000" dirty="0" smtClean="0">
                    <a:solidFill>
                      <a:srgbClr val="FF0000"/>
                    </a:solidFill>
                  </a:rPr>
                  <a:t>1</a:t>
                </a:r>
                <a:r>
                  <a:rPr lang="en-US" dirty="0" smtClean="0">
                    <a:solidFill>
                      <a:srgbClr val="FF0000"/>
                    </a:solidFill>
                  </a:rPr>
                  <a:t>=-</a:t>
                </a:r>
                <a14:m>
                  <m:oMath xmlns:m="http://schemas.openxmlformats.org/officeDocument/2006/math">
                    <m:r>
                      <a:rPr lang="en-US" i="1">
                        <a:solidFill>
                          <a:srgbClr val="FF0000"/>
                        </a:solidFill>
                        <a:latin typeface="Cambria Math"/>
                        <a:ea typeface="Cambria Math"/>
                      </a:rPr>
                      <m:t>𝜌</m:t>
                    </m:r>
                  </m:oMath>
                </a14:m>
                <a:r>
                  <a:rPr lang="en-US" dirty="0" smtClean="0">
                    <a:solidFill>
                      <a:srgbClr val="FF0000"/>
                    </a:solidFill>
                  </a:rPr>
                  <a:t>g(y</a:t>
                </a:r>
                <a:r>
                  <a:rPr lang="en-US" baseline="-25000" dirty="0" smtClean="0">
                    <a:solidFill>
                      <a:srgbClr val="FF0000"/>
                    </a:solidFill>
                  </a:rPr>
                  <a:t>2</a:t>
                </a:r>
                <a:r>
                  <a:rPr lang="en-US" dirty="0" smtClean="0">
                    <a:solidFill>
                      <a:srgbClr val="FF0000"/>
                    </a:solidFill>
                  </a:rPr>
                  <a:t>-y</a:t>
                </a:r>
                <a:r>
                  <a:rPr lang="en-US" baseline="-25000" dirty="0" smtClean="0">
                    <a:solidFill>
                      <a:srgbClr val="FF0000"/>
                    </a:solidFill>
                  </a:rPr>
                  <a:t>1</a:t>
                </a:r>
                <a:r>
                  <a:rPr lang="en-US" dirty="0" smtClean="0">
                    <a:solidFill>
                      <a:srgbClr val="FF0000"/>
                    </a:solidFill>
                  </a:rPr>
                  <a:t>)</a:t>
                </a:r>
                <a:endParaRPr lang="en-US" dirty="0" smtClean="0"/>
              </a:p>
              <a:p>
                <a:r>
                  <a:rPr lang="en-US" dirty="0" smtClean="0"/>
                  <a:t>We let h=y</a:t>
                </a:r>
                <a:r>
                  <a:rPr lang="en-US" baseline="-25000" dirty="0" smtClean="0"/>
                  <a:t>2</a:t>
                </a:r>
                <a:r>
                  <a:rPr lang="en-US" dirty="0" smtClean="0"/>
                  <a:t>-y</a:t>
                </a:r>
                <a:r>
                  <a:rPr lang="en-US" baseline="-25000" dirty="0" smtClean="0"/>
                  <a:t>1</a:t>
                </a:r>
                <a:endParaRPr lang="en-US" baseline="-250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152400"/>
                <a:ext cx="8229600" cy="6248400"/>
              </a:xfrm>
              <a:blipFill rotWithShape="1">
                <a:blip r:embed="rId2"/>
                <a:stretch>
                  <a:fillRect l="-1630" b="-976"/>
                </a:stretch>
              </a:blipFill>
            </p:spPr>
            <p:txBody>
              <a:bodyPr/>
              <a:lstStyle/>
              <a:p>
                <a:r>
                  <a:rPr lang="en-US">
                    <a:noFill/>
                  </a:rPr>
                  <a:t> </a:t>
                </a:r>
              </a:p>
            </p:txBody>
          </p:sp>
        </mc:Fallback>
      </mc:AlternateContent>
    </p:spTree>
    <p:extLst>
      <p:ext uri="{BB962C8B-B14F-4D97-AF65-F5344CB8AC3E}">
        <p14:creationId xmlns:p14="http://schemas.microsoft.com/office/powerpoint/2010/main" val="2740390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457200"/>
                <a:ext cx="8229600" cy="5668963"/>
              </a:xfrm>
            </p:spPr>
            <p:txBody>
              <a:bodyPr/>
              <a:lstStyle/>
              <a:p>
                <a:r>
                  <a:rPr lang="en-US" dirty="0"/>
                  <a:t>P</a:t>
                </a:r>
                <a:r>
                  <a:rPr lang="en-US" baseline="-25000" dirty="0"/>
                  <a:t>2</a:t>
                </a:r>
                <a:r>
                  <a:rPr lang="en-US" dirty="0"/>
                  <a:t> atmosphere pressure = P</a:t>
                </a:r>
                <a:r>
                  <a:rPr lang="en-US" baseline="-25000" dirty="0"/>
                  <a:t>o</a:t>
                </a:r>
                <a:r>
                  <a:rPr lang="en-US" dirty="0"/>
                  <a:t> at the top surface </a:t>
                </a:r>
              </a:p>
              <a:p>
                <a:r>
                  <a:rPr lang="en-US" dirty="0"/>
                  <a:t>Then : P=P</a:t>
                </a:r>
                <a:r>
                  <a:rPr lang="en-US" baseline="-25000" dirty="0"/>
                  <a:t>1</a:t>
                </a:r>
                <a:r>
                  <a:rPr lang="en-US" dirty="0"/>
                  <a:t> </a:t>
                </a:r>
              </a:p>
              <a:p>
                <a:endParaRPr lang="en-US" dirty="0"/>
              </a:p>
              <a:p>
                <a:pPr algn="ctr"/>
                <a:r>
                  <a:rPr lang="en-US" sz="4400" i="1" dirty="0">
                    <a:solidFill>
                      <a:srgbClr val="FF0000"/>
                    </a:solidFill>
                  </a:rPr>
                  <a:t>P=P</a:t>
                </a:r>
                <a:r>
                  <a:rPr lang="en-US" sz="4400" i="1" baseline="-25000" dirty="0">
                    <a:solidFill>
                      <a:srgbClr val="FF0000"/>
                    </a:solidFill>
                  </a:rPr>
                  <a:t>o</a:t>
                </a:r>
                <a:r>
                  <a:rPr lang="en-US" sz="4400" i="1" dirty="0">
                    <a:solidFill>
                      <a:srgbClr val="FF0000"/>
                    </a:solidFill>
                  </a:rPr>
                  <a:t>+</a:t>
                </a:r>
                <a14:m>
                  <m:oMath xmlns:m="http://schemas.openxmlformats.org/officeDocument/2006/math">
                    <m:r>
                      <a:rPr lang="en-US" sz="4400" i="1">
                        <a:solidFill>
                          <a:srgbClr val="FF0000"/>
                        </a:solidFill>
                        <a:latin typeface="Cambria Math"/>
                        <a:ea typeface="Cambria Math"/>
                      </a:rPr>
                      <m:t>𝜌</m:t>
                    </m:r>
                  </m:oMath>
                </a14:m>
                <a:r>
                  <a:rPr lang="en-US" sz="4400" i="1" dirty="0" err="1">
                    <a:solidFill>
                      <a:srgbClr val="FF0000"/>
                    </a:solidFill>
                  </a:rPr>
                  <a:t>gh</a:t>
                </a:r>
                <a:r>
                  <a:rPr lang="en-US" sz="4400" dirty="0">
                    <a:solidFill>
                      <a:srgbClr val="FF0000"/>
                    </a:solidFill>
                  </a:rPr>
                  <a:t> </a:t>
                </a:r>
              </a:p>
              <a:p>
                <a:pPr algn="ctr"/>
                <a:r>
                  <a:rPr lang="ar-IQ" sz="3600" dirty="0">
                    <a:solidFill>
                      <a:srgbClr val="FF0000"/>
                    </a:solidFill>
                  </a:rPr>
                  <a:t>الضغط الجوي المسلط على الجسم من قبل المائع +الضغط الجوي</a:t>
                </a:r>
                <a:r>
                  <a:rPr lang="ar-IQ" sz="4400" dirty="0">
                    <a:solidFill>
                      <a:srgbClr val="FF0000"/>
                    </a:solidFill>
                  </a:rPr>
                  <a:t> </a:t>
                </a:r>
                <a:endParaRPr lang="en-US" sz="4400" dirty="0">
                  <a:solidFill>
                    <a:srgbClr val="FF0000"/>
                  </a:solidFill>
                </a:endParaRPr>
              </a:p>
              <a:p>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457200"/>
                <a:ext cx="8229600" cy="5668963"/>
              </a:xfrm>
              <a:blipFill rotWithShape="1">
                <a:blip r:embed="rId2"/>
                <a:stretch>
                  <a:fillRect l="-1630" t="-1398" r="-2741"/>
                </a:stretch>
              </a:blipFill>
            </p:spPr>
            <p:txBody>
              <a:bodyPr/>
              <a:lstStyle/>
              <a:p>
                <a:r>
                  <a:rPr lang="en-US">
                    <a:noFill/>
                  </a:rPr>
                  <a:t> </a:t>
                </a:r>
              </a:p>
            </p:txBody>
          </p:sp>
        </mc:Fallback>
      </mc:AlternateContent>
    </p:spTree>
    <p:extLst>
      <p:ext uri="{BB962C8B-B14F-4D97-AF65-F5344CB8AC3E}">
        <p14:creationId xmlns:p14="http://schemas.microsoft.com/office/powerpoint/2010/main" val="211120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lstStyle/>
              <a:p>
                <a:r>
                  <a:rPr lang="en-US" dirty="0" smtClean="0">
                    <a:solidFill>
                      <a:srgbClr val="C00000"/>
                    </a:solidFill>
                  </a:rPr>
                  <a:t>Ex</a:t>
                </a:r>
                <a:r>
                  <a:rPr lang="en-US" dirty="0" smtClean="0"/>
                  <a:t>: The surface of the water in a storage tank is 30m above a water faucet in the kitchen of a house .calculate the water pressure of the faucet(</a:t>
                </a:r>
                <a:r>
                  <a:rPr lang="ar-IQ" dirty="0" smtClean="0"/>
                  <a:t>صنبور</a:t>
                </a:r>
                <a:r>
                  <a:rPr lang="en-US" dirty="0" smtClean="0"/>
                  <a:t>)? </a:t>
                </a:r>
                <a14:m>
                  <m:oMath xmlns:m="http://schemas.openxmlformats.org/officeDocument/2006/math">
                    <m:r>
                      <a:rPr lang="en-US" i="1">
                        <a:latin typeface="Cambria Math"/>
                        <a:ea typeface="Cambria Math"/>
                      </a:rPr>
                      <m:t>𝜌</m:t>
                    </m:r>
                  </m:oMath>
                </a14:m>
                <a:r>
                  <a:rPr lang="en-US" dirty="0" smtClean="0"/>
                  <a:t>(water)=1x10</a:t>
                </a:r>
                <a:r>
                  <a:rPr lang="en-US" baseline="30000" dirty="0" smtClean="0"/>
                  <a:t>3</a:t>
                </a:r>
                <a:r>
                  <a:rPr lang="en-US" dirty="0" smtClean="0"/>
                  <a:t>kg/m</a:t>
                </a:r>
                <a:r>
                  <a:rPr lang="en-US" baseline="30000" dirty="0" smtClean="0"/>
                  <a:t>3</a:t>
                </a:r>
              </a:p>
              <a:p>
                <a:r>
                  <a:rPr lang="en-US" dirty="0" smtClean="0">
                    <a:solidFill>
                      <a:srgbClr val="FF0000"/>
                    </a:solidFill>
                  </a:rPr>
                  <a:t>Solution:</a:t>
                </a:r>
              </a:p>
              <a:p>
                <a14:m>
                  <m:oMath xmlns:m="http://schemas.openxmlformats.org/officeDocument/2006/math">
                    <m:r>
                      <a:rPr lang="en-US" i="1" smtClean="0">
                        <a:solidFill>
                          <a:srgbClr val="FF0000"/>
                        </a:solidFill>
                        <a:latin typeface="Cambria Math"/>
                        <a:ea typeface="Cambria Math"/>
                      </a:rPr>
                      <m:t>∆</m:t>
                    </m:r>
                    <m:r>
                      <a:rPr lang="en-US" b="0" i="1" smtClean="0">
                        <a:solidFill>
                          <a:srgbClr val="FF0000"/>
                        </a:solidFill>
                        <a:latin typeface="Cambria Math"/>
                        <a:ea typeface="Cambria Math"/>
                      </a:rPr>
                      <m:t>𝑃</m:t>
                    </m:r>
                    <m:r>
                      <a:rPr lang="en-US" b="0" i="1" smtClean="0">
                        <a:solidFill>
                          <a:srgbClr val="FF0000"/>
                        </a:solidFill>
                        <a:latin typeface="Cambria Math"/>
                        <a:ea typeface="Cambria Math"/>
                      </a:rPr>
                      <m:t>=</m:t>
                    </m:r>
                    <m:r>
                      <a:rPr lang="en-US" i="1">
                        <a:latin typeface="Cambria Math"/>
                        <a:ea typeface="Cambria Math"/>
                      </a:rPr>
                      <m:t>𝜌</m:t>
                    </m:r>
                  </m:oMath>
                </a14:m>
                <a:r>
                  <a:rPr lang="en-US" dirty="0" smtClean="0"/>
                  <a:t>gh</a:t>
                </a:r>
              </a:p>
              <a:p>
                <a14:m>
                  <m:oMath xmlns:m="http://schemas.openxmlformats.org/officeDocument/2006/math">
                    <m:r>
                      <a:rPr lang="en-US" i="1">
                        <a:solidFill>
                          <a:srgbClr val="FF0000"/>
                        </a:solidFill>
                        <a:latin typeface="Cambria Math"/>
                        <a:ea typeface="Cambria Math"/>
                      </a:rPr>
                      <m:t>∆</m:t>
                    </m:r>
                    <m:r>
                      <a:rPr lang="en-US" i="1">
                        <a:solidFill>
                          <a:srgbClr val="FF0000"/>
                        </a:solidFill>
                        <a:latin typeface="Cambria Math"/>
                        <a:ea typeface="Cambria Math"/>
                      </a:rPr>
                      <m:t>𝑃</m:t>
                    </m:r>
                    <m:r>
                      <a:rPr lang="en-US" i="1">
                        <a:solidFill>
                          <a:srgbClr val="FF0000"/>
                        </a:solidFill>
                        <a:latin typeface="Cambria Math"/>
                        <a:ea typeface="Cambria Math"/>
                      </a:rPr>
                      <m:t> </m:t>
                    </m:r>
                  </m:oMath>
                </a14:m>
                <a:r>
                  <a:rPr lang="en-US" dirty="0" smtClean="0"/>
                  <a:t>=  1x10</a:t>
                </a:r>
                <a:r>
                  <a:rPr lang="en-US" baseline="30000" dirty="0" smtClean="0"/>
                  <a:t>3   </a:t>
                </a:r>
                <a:r>
                  <a:rPr lang="en-US" dirty="0" smtClean="0">
                    <a:solidFill>
                      <a:srgbClr val="FF0000"/>
                    </a:solidFill>
                  </a:rPr>
                  <a:t>kg/m</a:t>
                </a:r>
                <a:r>
                  <a:rPr lang="en-US" baseline="30000" dirty="0" smtClean="0">
                    <a:solidFill>
                      <a:srgbClr val="FF0000"/>
                    </a:solidFill>
                  </a:rPr>
                  <a:t>3</a:t>
                </a:r>
                <a:r>
                  <a:rPr lang="en-US" dirty="0" smtClean="0"/>
                  <a:t>  x  9.8 </a:t>
                </a:r>
                <a:r>
                  <a:rPr lang="en-US" dirty="0" smtClean="0">
                    <a:solidFill>
                      <a:srgbClr val="FF0000"/>
                    </a:solidFill>
                  </a:rPr>
                  <a:t>m/s</a:t>
                </a:r>
                <a:r>
                  <a:rPr lang="en-US" baseline="30000" dirty="0" smtClean="0">
                    <a:solidFill>
                      <a:srgbClr val="FF0000"/>
                    </a:solidFill>
                  </a:rPr>
                  <a:t>2</a:t>
                </a:r>
                <a:r>
                  <a:rPr lang="en-US" baseline="30000" dirty="0" smtClean="0"/>
                  <a:t>   </a:t>
                </a:r>
                <a:r>
                  <a:rPr lang="en-US" dirty="0" smtClean="0"/>
                  <a:t>x  30 </a:t>
                </a:r>
                <a:r>
                  <a:rPr lang="en-US" dirty="0" smtClean="0">
                    <a:solidFill>
                      <a:srgbClr val="FF0000"/>
                    </a:solidFill>
                  </a:rPr>
                  <a:t>m</a:t>
                </a:r>
              </a:p>
              <a:p>
                <a14:m>
                  <m:oMath xmlns:m="http://schemas.openxmlformats.org/officeDocument/2006/math">
                    <m:r>
                      <a:rPr lang="en-US" i="1">
                        <a:solidFill>
                          <a:srgbClr val="FF0000"/>
                        </a:solidFill>
                        <a:latin typeface="Cambria Math"/>
                        <a:ea typeface="Cambria Math"/>
                      </a:rPr>
                      <m:t>∆</m:t>
                    </m:r>
                    <m:r>
                      <a:rPr lang="en-US" i="1">
                        <a:solidFill>
                          <a:srgbClr val="FF0000"/>
                        </a:solidFill>
                        <a:latin typeface="Cambria Math"/>
                        <a:ea typeface="Cambria Math"/>
                      </a:rPr>
                      <m:t>𝑃</m:t>
                    </m:r>
                    <m:r>
                      <a:rPr lang="en-US" i="1">
                        <a:solidFill>
                          <a:srgbClr val="FF0000"/>
                        </a:solidFill>
                        <a:latin typeface="Cambria Math"/>
                        <a:ea typeface="Cambria Math"/>
                      </a:rPr>
                      <m:t> </m:t>
                    </m:r>
                  </m:oMath>
                </a14:m>
                <a:r>
                  <a:rPr lang="en-US" dirty="0" smtClean="0"/>
                  <a:t>=2.9x10</a:t>
                </a:r>
                <a:r>
                  <a:rPr lang="en-US" baseline="30000" dirty="0" smtClean="0"/>
                  <a:t>5</a:t>
                </a:r>
                <a:r>
                  <a:rPr lang="en-US" dirty="0" smtClean="0"/>
                  <a:t> N/m</a:t>
                </a:r>
                <a:r>
                  <a:rPr lang="en-US" baseline="30000" dirty="0" smtClean="0"/>
                  <a:t>2</a:t>
                </a:r>
              </a:p>
              <a:p>
                <a:r>
                  <a:rPr lang="en-US" dirty="0" smtClean="0">
                    <a:solidFill>
                      <a:srgbClr val="FF0000"/>
                    </a:solidFill>
                  </a:rPr>
                  <a:t>h :  some time called the pressure head </a:t>
                </a:r>
              </a:p>
              <a:p>
                <a:endParaRPr lang="en-US" dirty="0">
                  <a:solidFill>
                    <a:srgbClr val="FF000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630" t="-1361" r="-2889"/>
                </a:stretch>
              </a:blipFill>
            </p:spPr>
            <p:txBody>
              <a:bodyPr/>
              <a:lstStyle/>
              <a:p>
                <a:r>
                  <a:rPr lang="en-US">
                    <a:noFill/>
                  </a:rPr>
                  <a:t> </a:t>
                </a:r>
              </a:p>
            </p:txBody>
          </p:sp>
        </mc:Fallback>
      </mc:AlternateContent>
    </p:spTree>
    <p:extLst>
      <p:ext uri="{BB962C8B-B14F-4D97-AF65-F5344CB8AC3E}">
        <p14:creationId xmlns:p14="http://schemas.microsoft.com/office/powerpoint/2010/main" val="990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lstStyle/>
          <a:p>
            <a:r>
              <a:rPr lang="en-US" dirty="0" smtClean="0"/>
              <a:t>Ex:( H.W) </a:t>
            </a:r>
            <a:r>
              <a:rPr lang="en-US" dirty="0" smtClean="0">
                <a:solidFill>
                  <a:srgbClr val="FF0000"/>
                </a:solidFill>
              </a:rPr>
              <a:t>(a ) Determined </a:t>
            </a:r>
            <a:r>
              <a:rPr lang="en-US" dirty="0" smtClean="0"/>
              <a:t>the </a:t>
            </a:r>
            <a:r>
              <a:rPr lang="en-US" dirty="0" smtClean="0">
                <a:solidFill>
                  <a:srgbClr val="FF0000"/>
                </a:solidFill>
              </a:rPr>
              <a:t>variation</a:t>
            </a:r>
            <a:r>
              <a:rPr lang="en-US" dirty="0" smtClean="0"/>
              <a:t> in pressure in the earth’s atmosphere as a function of height </a:t>
            </a:r>
            <a:r>
              <a:rPr lang="en-US" dirty="0" smtClean="0">
                <a:solidFill>
                  <a:srgbClr val="FF0000"/>
                </a:solidFill>
              </a:rPr>
              <a:t>y</a:t>
            </a:r>
            <a:r>
              <a:rPr lang="en-US" dirty="0" smtClean="0"/>
              <a:t> above sea level , assuming  </a:t>
            </a:r>
            <a:r>
              <a:rPr lang="en-US" dirty="0" smtClean="0">
                <a:solidFill>
                  <a:srgbClr val="FF0000"/>
                </a:solidFill>
              </a:rPr>
              <a:t>g</a:t>
            </a:r>
            <a:r>
              <a:rPr lang="en-US" dirty="0" smtClean="0"/>
              <a:t> is a constant and that the density of air is proportional to pressure .</a:t>
            </a:r>
          </a:p>
          <a:p>
            <a:r>
              <a:rPr lang="en-US" dirty="0" smtClean="0">
                <a:solidFill>
                  <a:srgbClr val="FF0000"/>
                </a:solidFill>
              </a:rPr>
              <a:t>( b ) </a:t>
            </a:r>
            <a:r>
              <a:rPr lang="en-US" dirty="0" smtClean="0"/>
              <a:t>At what elevation is the air pressure </a:t>
            </a:r>
            <a:r>
              <a:rPr lang="en-US" dirty="0" smtClean="0">
                <a:solidFill>
                  <a:srgbClr val="FF0000"/>
                </a:solidFill>
              </a:rPr>
              <a:t>equal</a:t>
            </a:r>
            <a:r>
              <a:rPr lang="en-US" dirty="0" smtClean="0"/>
              <a:t> to </a:t>
            </a:r>
            <a:r>
              <a:rPr lang="en-US" dirty="0" smtClean="0">
                <a:solidFill>
                  <a:srgbClr val="FF0000"/>
                </a:solidFill>
              </a:rPr>
              <a:t>half</a:t>
            </a:r>
            <a:r>
              <a:rPr lang="en-US" dirty="0" smtClean="0"/>
              <a:t> the pressure at sea level ?</a:t>
            </a:r>
            <a:endParaRPr lang="en-US" dirty="0"/>
          </a:p>
        </p:txBody>
      </p:sp>
    </p:spTree>
    <p:extLst>
      <p:ext uri="{BB962C8B-B14F-4D97-AF65-F5344CB8AC3E}">
        <p14:creationId xmlns:p14="http://schemas.microsoft.com/office/powerpoint/2010/main" val="199944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i="1" dirty="0" smtClean="0">
                <a:solidFill>
                  <a:srgbClr val="FF0000"/>
                </a:solidFill>
              </a:rPr>
              <a:t>Atmospheric Pressure and Gauge Pressure</a:t>
            </a:r>
            <a:endParaRPr lang="en-US" i="1"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r>
              <a:rPr lang="en-US" dirty="0" smtClean="0"/>
              <a:t>The pressure of the earth’s atmosphere varies with altitude , as we have seen , but even at a given altitude ,it varies slightly </a:t>
            </a:r>
            <a:r>
              <a:rPr lang="en-US" dirty="0" smtClean="0">
                <a:solidFill>
                  <a:srgbClr val="FF0000"/>
                </a:solidFill>
              </a:rPr>
              <a:t>according</a:t>
            </a:r>
            <a:r>
              <a:rPr lang="en-US" dirty="0" smtClean="0"/>
              <a:t> to the </a:t>
            </a:r>
            <a:r>
              <a:rPr lang="en-US" dirty="0" smtClean="0">
                <a:solidFill>
                  <a:srgbClr val="FF0000"/>
                </a:solidFill>
              </a:rPr>
              <a:t>weather</a:t>
            </a:r>
            <a:r>
              <a:rPr lang="en-US" dirty="0" smtClean="0"/>
              <a:t> .</a:t>
            </a:r>
          </a:p>
          <a:p>
            <a:r>
              <a:rPr lang="en-US" dirty="0" smtClean="0"/>
              <a:t>At see level       </a:t>
            </a:r>
            <a:r>
              <a:rPr lang="en-US" dirty="0" smtClean="0">
                <a:solidFill>
                  <a:srgbClr val="FF0000"/>
                </a:solidFill>
              </a:rPr>
              <a:t>P=1.013x10</a:t>
            </a:r>
            <a:r>
              <a:rPr lang="en-US" baseline="30000" dirty="0" smtClean="0">
                <a:solidFill>
                  <a:srgbClr val="FF0000"/>
                </a:solidFill>
              </a:rPr>
              <a:t>5</a:t>
            </a:r>
            <a:r>
              <a:rPr lang="en-US" dirty="0" smtClean="0">
                <a:solidFill>
                  <a:srgbClr val="FF0000"/>
                </a:solidFill>
              </a:rPr>
              <a:t> N/m</a:t>
            </a:r>
            <a:r>
              <a:rPr lang="en-US" baseline="30000" dirty="0" smtClean="0">
                <a:solidFill>
                  <a:srgbClr val="FF0000"/>
                </a:solidFill>
              </a:rPr>
              <a:t>2</a:t>
            </a:r>
            <a:r>
              <a:rPr lang="en-US" dirty="0" smtClean="0">
                <a:solidFill>
                  <a:srgbClr val="FF0000"/>
                </a:solidFill>
              </a:rPr>
              <a:t> (Pa)</a:t>
            </a:r>
          </a:p>
          <a:p>
            <a:r>
              <a:rPr lang="en-US" dirty="0" smtClean="0"/>
              <a:t>                           </a:t>
            </a:r>
            <a:r>
              <a:rPr lang="en-US" dirty="0" smtClean="0">
                <a:solidFill>
                  <a:srgbClr val="FF0000"/>
                </a:solidFill>
              </a:rPr>
              <a:t>1 bar   = 1x10</a:t>
            </a:r>
            <a:r>
              <a:rPr lang="en-US" baseline="30000" dirty="0" smtClean="0">
                <a:solidFill>
                  <a:srgbClr val="FF0000"/>
                </a:solidFill>
              </a:rPr>
              <a:t>5</a:t>
            </a:r>
            <a:r>
              <a:rPr lang="en-US" dirty="0" smtClean="0">
                <a:solidFill>
                  <a:srgbClr val="FF0000"/>
                </a:solidFill>
              </a:rPr>
              <a:t> N/m</a:t>
            </a:r>
            <a:r>
              <a:rPr lang="en-US" baseline="30000" dirty="0" smtClean="0">
                <a:solidFill>
                  <a:srgbClr val="FF0000"/>
                </a:solidFill>
              </a:rPr>
              <a:t>2</a:t>
            </a:r>
          </a:p>
          <a:p>
            <a:r>
              <a:rPr lang="en-US" dirty="0" smtClean="0"/>
              <a:t>When determining the pressure in a fine or other container of gas .Tine (</a:t>
            </a:r>
            <a:r>
              <a:rPr lang="ar-IQ" dirty="0" smtClean="0"/>
              <a:t>انقباض</a:t>
            </a:r>
            <a:r>
              <a:rPr lang="en-US" dirty="0" smtClean="0"/>
              <a:t>) gauge and most other pressure gauge register the pressure </a:t>
            </a:r>
            <a:r>
              <a:rPr lang="en-US" dirty="0" smtClean="0">
                <a:solidFill>
                  <a:srgbClr val="FF0000"/>
                </a:solidFill>
              </a:rPr>
              <a:t> over and above atmospheric pressure .This is called gauge pressure</a:t>
            </a:r>
            <a:endParaRPr lang="en-US" dirty="0" smtClean="0"/>
          </a:p>
          <a:p>
            <a:endParaRPr lang="en-US" baseline="30000" dirty="0"/>
          </a:p>
          <a:p>
            <a:endParaRPr lang="en-US" baseline="30000" dirty="0"/>
          </a:p>
        </p:txBody>
      </p:sp>
    </p:spTree>
    <p:extLst>
      <p:ext uri="{BB962C8B-B14F-4D97-AF65-F5344CB8AC3E}">
        <p14:creationId xmlns:p14="http://schemas.microsoft.com/office/powerpoint/2010/main" val="151793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noChangeAspect="1"/>
          </p:cNvGraphicFramePr>
          <p:nvPr>
            <p:ph idx="1"/>
            <p:extLst>
              <p:ext uri="{D42A27DB-BD31-4B8C-83A1-F6EECF244321}">
                <p14:modId xmlns:p14="http://schemas.microsoft.com/office/powerpoint/2010/main" val="2532916202"/>
              </p:ext>
            </p:extLst>
          </p:nvPr>
        </p:nvGraphicFramePr>
        <p:xfrm>
          <a:off x="1371600" y="609600"/>
          <a:ext cx="5867400" cy="914400"/>
        </p:xfrm>
        <a:graphic>
          <a:graphicData uri="http://schemas.openxmlformats.org/presentationml/2006/ole">
            <mc:AlternateContent xmlns:mc="http://schemas.openxmlformats.org/markup-compatibility/2006">
              <mc:Choice xmlns:v="urn:schemas-microsoft-com:vml" Requires="v">
                <p:oleObj spid="_x0000_s1064" name="Equation" r:id="rId3" imgW="1040948" imgH="241195" progId="Equation.3">
                  <p:embed/>
                </p:oleObj>
              </mc:Choice>
              <mc:Fallback>
                <p:oleObj name="Equation" r:id="rId3" imgW="1040948" imgH="241195"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5867400" cy="914400"/>
                      </a:xfrm>
                      <a:prstGeom prst="rect">
                        <a:avLst/>
                      </a:prstGeom>
                      <a:noFill/>
                      <a:ln>
                        <a:noFill/>
                      </a:ln>
                      <a:effectLst/>
                    </p:spPr>
                  </p:pic>
                </p:oleObj>
              </mc:Fallback>
            </mc:AlternateContent>
          </a:graphicData>
        </a:graphic>
      </p:graphicFrame>
      <p:sp>
        <p:nvSpPr>
          <p:cNvPr id="4" name="مستطيل 3"/>
          <p:cNvSpPr/>
          <p:nvPr/>
        </p:nvSpPr>
        <p:spPr>
          <a:xfrm>
            <a:off x="228600" y="1600200"/>
            <a:ext cx="8915400" cy="3416320"/>
          </a:xfrm>
          <a:prstGeom prst="rect">
            <a:avLst/>
          </a:prstGeom>
        </p:spPr>
        <p:txBody>
          <a:bodyPr wrap="square">
            <a:spAutoFit/>
          </a:bodyPr>
          <a:lstStyle/>
          <a:p>
            <a:pPr>
              <a:defRPr/>
            </a:pPr>
            <a:r>
              <a:rPr lang="en-US" sz="3600" b="1" dirty="0">
                <a:solidFill>
                  <a:schemeClr val="tx1">
                    <a:lumMod val="95000"/>
                    <a:lumOff val="5000"/>
                  </a:schemeClr>
                </a:solidFill>
              </a:rPr>
              <a:t>Where</a:t>
            </a:r>
            <a:r>
              <a:rPr lang="en-US" dirty="0">
                <a:solidFill>
                  <a:schemeClr val="tx1">
                    <a:lumMod val="95000"/>
                    <a:lumOff val="5000"/>
                  </a:schemeClr>
                </a:solidFill>
              </a:rPr>
              <a:t> </a:t>
            </a:r>
            <a:r>
              <a:rPr lang="en-US" sz="3600" dirty="0">
                <a:solidFill>
                  <a:schemeClr val="tx1">
                    <a:lumMod val="95000"/>
                    <a:lumOff val="5000"/>
                  </a:schemeClr>
                </a:solidFill>
              </a:rPr>
              <a:t>:</a:t>
            </a:r>
            <a:endParaRPr lang="en-US" dirty="0" smtClean="0">
              <a:solidFill>
                <a:schemeClr val="tx1">
                  <a:lumMod val="95000"/>
                  <a:lumOff val="5000"/>
                </a:schemeClr>
              </a:solidFill>
            </a:endParaRPr>
          </a:p>
          <a:p>
            <a:pPr>
              <a:defRPr/>
            </a:pPr>
            <a:r>
              <a:rPr lang="en-US" sz="3600" dirty="0" err="1" smtClean="0">
                <a:solidFill>
                  <a:schemeClr val="tx1">
                    <a:lumMod val="95000"/>
                    <a:lumOff val="5000"/>
                  </a:schemeClr>
                </a:solidFill>
              </a:rPr>
              <a:t>P</a:t>
            </a:r>
            <a:r>
              <a:rPr lang="en-US" sz="3600" baseline="-25000" dirty="0" err="1" smtClean="0">
                <a:solidFill>
                  <a:schemeClr val="tx1">
                    <a:lumMod val="95000"/>
                    <a:lumOff val="5000"/>
                  </a:schemeClr>
                </a:solidFill>
              </a:rPr>
              <a:t>abs</a:t>
            </a:r>
            <a:r>
              <a:rPr lang="en-US" sz="3600" dirty="0" smtClean="0">
                <a:solidFill>
                  <a:schemeClr val="tx1">
                    <a:lumMod val="95000"/>
                    <a:lumOff val="5000"/>
                  </a:schemeClr>
                </a:solidFill>
              </a:rPr>
              <a:t> </a:t>
            </a:r>
            <a:r>
              <a:rPr lang="en-US" sz="3600" dirty="0">
                <a:solidFill>
                  <a:schemeClr val="tx1">
                    <a:lumMod val="95000"/>
                    <a:lumOff val="5000"/>
                  </a:schemeClr>
                </a:solidFill>
              </a:rPr>
              <a:t>: Absolute pressure</a:t>
            </a:r>
          </a:p>
          <a:p>
            <a:pPr>
              <a:defRPr/>
            </a:pPr>
            <a:r>
              <a:rPr lang="en-US" sz="3600" dirty="0" err="1" smtClean="0">
                <a:solidFill>
                  <a:schemeClr val="tx1">
                    <a:lumMod val="95000"/>
                    <a:lumOff val="5000"/>
                  </a:schemeClr>
                </a:solidFill>
              </a:rPr>
              <a:t>P</a:t>
            </a:r>
            <a:r>
              <a:rPr lang="en-US" sz="3600" baseline="-25000" dirty="0" err="1" smtClean="0">
                <a:solidFill>
                  <a:schemeClr val="tx1">
                    <a:lumMod val="95000"/>
                    <a:lumOff val="5000"/>
                  </a:schemeClr>
                </a:solidFill>
              </a:rPr>
              <a:t>atm</a:t>
            </a:r>
            <a:r>
              <a:rPr lang="en-US" sz="3600" dirty="0" smtClean="0">
                <a:solidFill>
                  <a:schemeClr val="tx1">
                    <a:lumMod val="95000"/>
                    <a:lumOff val="5000"/>
                  </a:schemeClr>
                </a:solidFill>
              </a:rPr>
              <a:t> </a:t>
            </a:r>
            <a:r>
              <a:rPr lang="en-US" sz="3600" dirty="0">
                <a:solidFill>
                  <a:schemeClr val="tx1">
                    <a:lumMod val="95000"/>
                    <a:lumOff val="5000"/>
                  </a:schemeClr>
                </a:solidFill>
              </a:rPr>
              <a:t>: Atmospheric pressure </a:t>
            </a:r>
          </a:p>
          <a:p>
            <a:pPr>
              <a:defRPr/>
            </a:pPr>
            <a:r>
              <a:rPr lang="en-US" sz="3600" dirty="0" smtClean="0">
                <a:solidFill>
                  <a:schemeClr val="tx1">
                    <a:lumMod val="95000"/>
                    <a:lumOff val="5000"/>
                  </a:schemeClr>
                </a:solidFill>
              </a:rPr>
              <a:t>(</a:t>
            </a:r>
            <a:r>
              <a:rPr lang="en-US" sz="3600" dirty="0">
                <a:solidFill>
                  <a:schemeClr val="tx1">
                    <a:lumMod val="95000"/>
                    <a:lumOff val="5000"/>
                  </a:schemeClr>
                </a:solidFill>
              </a:rPr>
              <a:t>standard is: 101.3 </a:t>
            </a:r>
            <a:r>
              <a:rPr lang="en-US" sz="3600" dirty="0" err="1">
                <a:solidFill>
                  <a:schemeClr val="tx1">
                    <a:lumMod val="95000"/>
                    <a:lumOff val="5000"/>
                  </a:schemeClr>
                </a:solidFill>
              </a:rPr>
              <a:t>kPa</a:t>
            </a:r>
            <a:r>
              <a:rPr lang="en-US" sz="3600" dirty="0">
                <a:solidFill>
                  <a:schemeClr val="tx1">
                    <a:lumMod val="95000"/>
                    <a:lumOff val="5000"/>
                  </a:schemeClr>
                </a:solidFill>
              </a:rPr>
              <a:t> =14.696 psi=760 </a:t>
            </a:r>
            <a:r>
              <a:rPr lang="en-US" sz="3600" dirty="0" smtClean="0">
                <a:solidFill>
                  <a:schemeClr val="tx1">
                    <a:lumMod val="95000"/>
                    <a:lumOff val="5000"/>
                  </a:schemeClr>
                </a:solidFill>
              </a:rPr>
              <a:t>mmHg)</a:t>
            </a:r>
            <a:endParaRPr lang="en-US" sz="3600" dirty="0">
              <a:solidFill>
                <a:schemeClr val="tx1">
                  <a:lumMod val="95000"/>
                  <a:lumOff val="5000"/>
                </a:schemeClr>
              </a:solidFill>
            </a:endParaRPr>
          </a:p>
          <a:p>
            <a:pPr>
              <a:defRPr/>
            </a:pPr>
            <a:r>
              <a:rPr lang="en-US" sz="3600" dirty="0" err="1" smtClean="0">
                <a:solidFill>
                  <a:schemeClr val="tx1">
                    <a:lumMod val="95000"/>
                    <a:lumOff val="5000"/>
                  </a:schemeClr>
                </a:solidFill>
              </a:rPr>
              <a:t>P</a:t>
            </a:r>
            <a:r>
              <a:rPr lang="en-US" sz="3600" baseline="-25000" dirty="0" err="1" smtClean="0">
                <a:solidFill>
                  <a:schemeClr val="tx1">
                    <a:lumMod val="95000"/>
                    <a:lumOff val="5000"/>
                  </a:schemeClr>
                </a:solidFill>
              </a:rPr>
              <a:t>gage</a:t>
            </a:r>
            <a:r>
              <a:rPr lang="en-US" sz="3600" baseline="-25000" dirty="0" smtClean="0">
                <a:solidFill>
                  <a:schemeClr val="tx1">
                    <a:lumMod val="95000"/>
                    <a:lumOff val="5000"/>
                  </a:schemeClr>
                </a:solidFill>
              </a:rPr>
              <a:t> </a:t>
            </a:r>
            <a:r>
              <a:rPr lang="en-US" sz="3600" dirty="0">
                <a:solidFill>
                  <a:schemeClr val="tx1">
                    <a:lumMod val="95000"/>
                    <a:lumOff val="5000"/>
                  </a:schemeClr>
                </a:solidFill>
              </a:rPr>
              <a:t>: Gage pressure</a:t>
            </a:r>
          </a:p>
        </p:txBody>
      </p:sp>
    </p:spTree>
    <p:extLst>
      <p:ext uri="{BB962C8B-B14F-4D97-AF65-F5344CB8AC3E}">
        <p14:creationId xmlns:p14="http://schemas.microsoft.com/office/powerpoint/2010/main" val="618489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14400"/>
            <a:ext cx="8229600" cy="4525963"/>
          </a:xfrm>
        </p:spPr>
        <p:txBody>
          <a:bodyPr>
            <a:normAutofit fontScale="92500" lnSpcReduction="20000"/>
          </a:bodyPr>
          <a:lstStyle/>
          <a:p>
            <a:pPr>
              <a:buNone/>
              <a:defRPr/>
            </a:pPr>
            <a:r>
              <a:rPr lang="en-US" sz="4000" b="1" u="sng" dirty="0">
                <a:solidFill>
                  <a:srgbClr val="FF0000"/>
                </a:solidFill>
              </a:rPr>
              <a:t>Bourdon Gage:</a:t>
            </a:r>
          </a:p>
          <a:p>
            <a:pPr>
              <a:buNone/>
              <a:defRPr/>
            </a:pPr>
            <a:endParaRPr lang="en-US" sz="2800" dirty="0">
              <a:solidFill>
                <a:schemeClr val="tx1">
                  <a:lumMod val="95000"/>
                  <a:lumOff val="5000"/>
                </a:schemeClr>
              </a:solidFill>
            </a:endParaRPr>
          </a:p>
          <a:p>
            <a:pPr>
              <a:buNone/>
              <a:defRPr/>
            </a:pPr>
            <a:endParaRPr lang="en-US" dirty="0">
              <a:solidFill>
                <a:schemeClr val="tx1">
                  <a:lumMod val="95000"/>
                  <a:lumOff val="5000"/>
                </a:schemeClr>
              </a:solidFill>
            </a:endParaRPr>
          </a:p>
          <a:p>
            <a:pPr>
              <a:buNone/>
              <a:defRPr/>
            </a:pPr>
            <a:endParaRPr lang="en-US" dirty="0">
              <a:solidFill>
                <a:schemeClr val="tx1">
                  <a:lumMod val="95000"/>
                  <a:lumOff val="5000"/>
                </a:schemeClr>
              </a:solidFill>
            </a:endParaRPr>
          </a:p>
          <a:p>
            <a:pPr>
              <a:buNone/>
              <a:defRPr/>
            </a:pPr>
            <a:endParaRPr lang="en-US" dirty="0">
              <a:solidFill>
                <a:schemeClr val="tx1">
                  <a:lumMod val="95000"/>
                  <a:lumOff val="5000"/>
                </a:schemeClr>
              </a:solidFill>
            </a:endParaRPr>
          </a:p>
          <a:p>
            <a:pPr>
              <a:buNone/>
              <a:defRPr/>
            </a:pPr>
            <a:endParaRPr lang="en-US" dirty="0">
              <a:solidFill>
                <a:schemeClr val="tx1">
                  <a:lumMod val="95000"/>
                  <a:lumOff val="5000"/>
                </a:schemeClr>
              </a:solidFill>
            </a:endParaRPr>
          </a:p>
          <a:p>
            <a:pPr>
              <a:buNone/>
              <a:defRPr/>
            </a:pPr>
            <a:endParaRPr lang="en-US" dirty="0">
              <a:solidFill>
                <a:schemeClr val="tx1">
                  <a:lumMod val="95000"/>
                  <a:lumOff val="5000"/>
                </a:schemeClr>
              </a:solidFill>
            </a:endParaRPr>
          </a:p>
          <a:p>
            <a:pPr>
              <a:buNone/>
              <a:defRPr/>
            </a:pPr>
            <a:endParaRPr lang="en-US" dirty="0"/>
          </a:p>
          <a:p>
            <a:pPr>
              <a:buNone/>
              <a:defRPr/>
            </a:pPr>
            <a:r>
              <a:rPr lang="en-US" dirty="0"/>
              <a:t>    </a:t>
            </a:r>
          </a:p>
          <a:p>
            <a:pPr>
              <a:buNone/>
              <a:defRPr/>
            </a:pPr>
            <a:endParaRPr lang="en-US" b="1" dirty="0"/>
          </a:p>
          <a:p>
            <a:pPr>
              <a:buNone/>
              <a:defRPr/>
            </a:pPr>
            <a:endParaRPr lang="en-US" dirty="0"/>
          </a:p>
          <a:p>
            <a:pPr>
              <a:buNone/>
              <a:defRPr/>
            </a:pPr>
            <a:endParaRPr lang="en-US" dirty="0"/>
          </a:p>
          <a:p>
            <a:endParaRPr lang="en-US" dirty="0"/>
          </a:p>
        </p:txBody>
      </p:sp>
      <p:sp>
        <p:nvSpPr>
          <p:cNvPr id="4" name="Titl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solidFill>
                  <a:srgbClr val="FF0000"/>
                </a:solidFill>
              </a:rPr>
              <a:t>Pressure Measuring Devices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371600"/>
            <a:ext cx="23431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1524000"/>
            <a:ext cx="3086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1447800"/>
            <a:ext cx="18288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381000" y="3200400"/>
            <a:ext cx="8077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endParaRPr lang="en-US" altLang="en-US" b="1" dirty="0">
              <a:latin typeface="Calibri" pitchFamily="34" charset="0"/>
            </a:endParaRPr>
          </a:p>
          <a:p>
            <a:pPr eaLnBrk="1" hangingPunct="1"/>
            <a:r>
              <a:rPr lang="en-US" altLang="en-US" sz="3600" b="1" dirty="0">
                <a:solidFill>
                  <a:srgbClr val="FF0000"/>
                </a:solidFill>
                <a:latin typeface="Times New Roman" pitchFamily="18" charset="0"/>
                <a:cs typeface="Times New Roman" pitchFamily="18" charset="0"/>
              </a:rPr>
              <a:t>Principles</a:t>
            </a:r>
            <a:r>
              <a:rPr lang="en-US" altLang="en-US" sz="3600" dirty="0">
                <a:solidFill>
                  <a:srgbClr val="FF0000"/>
                </a:solidFill>
                <a:latin typeface="Times New Roman" pitchFamily="18" charset="0"/>
                <a:cs typeface="Times New Roman" pitchFamily="18" charset="0"/>
              </a:rPr>
              <a:t>:</a:t>
            </a:r>
            <a:r>
              <a:rPr lang="en-US" altLang="en-US" sz="3600" dirty="0">
                <a:latin typeface="Times New Roman" pitchFamily="18" charset="0"/>
                <a:cs typeface="Times New Roman" pitchFamily="18" charset="0"/>
              </a:rPr>
              <a:t> change in curvature of the tube is proportional to difference of </a:t>
            </a:r>
            <a:r>
              <a:rPr lang="en-US" altLang="en-US" sz="3600" dirty="0" smtClean="0">
                <a:latin typeface="Times New Roman" pitchFamily="18" charset="0"/>
                <a:cs typeface="Times New Roman" pitchFamily="18" charset="0"/>
              </a:rPr>
              <a:t>pressure </a:t>
            </a:r>
            <a:r>
              <a:rPr lang="en-US" altLang="en-US" sz="3600" dirty="0">
                <a:latin typeface="Times New Roman" pitchFamily="18" charset="0"/>
                <a:cs typeface="Times New Roman" pitchFamily="18" charset="0"/>
              </a:rPr>
              <a:t>inside from that outside the </a:t>
            </a:r>
            <a:r>
              <a:rPr lang="en-US" altLang="en-US" sz="3600" dirty="0" smtClean="0">
                <a:latin typeface="Times New Roman" pitchFamily="18" charset="0"/>
                <a:cs typeface="Times New Roman" pitchFamily="18" charset="0"/>
              </a:rPr>
              <a:t>tube .  </a:t>
            </a:r>
            <a:endParaRPr lang="en-US" altLang="en-US" sz="3600" dirty="0">
              <a:latin typeface="Times New Roman" pitchFamily="18" charset="0"/>
              <a:cs typeface="Times New Roman" pitchFamily="18" charset="0"/>
            </a:endParaRPr>
          </a:p>
          <a:p>
            <a:pPr eaLnBrk="1" hangingPunct="1"/>
            <a:r>
              <a:rPr lang="en-US" altLang="en-US" dirty="0">
                <a:latin typeface="Calibri" pitchFamily="34" charset="0"/>
              </a:rPr>
              <a:t>                         </a:t>
            </a:r>
          </a:p>
        </p:txBody>
      </p:sp>
      <p:sp>
        <p:nvSpPr>
          <p:cNvPr id="9" name="Rectangle 10"/>
          <p:cNvSpPr>
            <a:spLocks noChangeArrowheads="1"/>
          </p:cNvSpPr>
          <p:nvPr/>
        </p:nvSpPr>
        <p:spPr bwMode="auto">
          <a:xfrm>
            <a:off x="304800" y="4800600"/>
            <a:ext cx="7924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b="1" dirty="0">
              <a:latin typeface="Calibri" pitchFamily="34" charset="0"/>
            </a:endParaRPr>
          </a:p>
          <a:p>
            <a:pPr eaLnBrk="1" hangingPunct="1"/>
            <a:r>
              <a:rPr lang="en-US" altLang="en-US" sz="3600" b="1" dirty="0">
                <a:solidFill>
                  <a:srgbClr val="FF0000"/>
                </a:solidFill>
                <a:latin typeface="Times New Roman" pitchFamily="18" charset="0"/>
                <a:cs typeface="Times New Roman" pitchFamily="18" charset="0"/>
              </a:rPr>
              <a:t>Applications</a:t>
            </a:r>
            <a:r>
              <a:rPr lang="en-US" altLang="en-US" sz="3600" dirty="0">
                <a:solidFill>
                  <a:srgbClr val="FF0000"/>
                </a:solidFill>
                <a:latin typeface="Times New Roman" pitchFamily="18" charset="0"/>
                <a:cs typeface="Times New Roman" pitchFamily="18" charset="0"/>
              </a:rPr>
              <a:t>:</a:t>
            </a:r>
            <a:r>
              <a:rPr lang="en-US" altLang="en-US" sz="3600" dirty="0">
                <a:latin typeface="Times New Roman" pitchFamily="18" charset="0"/>
                <a:cs typeface="Times New Roman" pitchFamily="18" charset="0"/>
              </a:rPr>
              <a:t>  tire pressure, pressure at the top or along the walls of tanks or vessels</a:t>
            </a:r>
          </a:p>
        </p:txBody>
      </p:sp>
    </p:spTree>
    <p:extLst>
      <p:ext uri="{BB962C8B-B14F-4D97-AF65-F5344CB8AC3E}">
        <p14:creationId xmlns:p14="http://schemas.microsoft.com/office/powerpoint/2010/main" val="383632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228600"/>
            <a:ext cx="8229600" cy="5897563"/>
          </a:xfrm>
        </p:spPr>
        <p:txBody>
          <a:bodyPr rtlCol="0">
            <a:normAutofit fontScale="97500"/>
          </a:bodyPr>
          <a:lstStyle/>
          <a:p>
            <a:pPr algn="ctr" eaLnBrk="1" fontAlgn="auto" hangingPunct="1">
              <a:spcAft>
                <a:spcPts val="0"/>
              </a:spcAft>
              <a:defRPr/>
            </a:pPr>
            <a:r>
              <a:rPr lang="en-US" dirty="0" smtClean="0">
                <a:solidFill>
                  <a:srgbClr val="FF0000"/>
                </a:solidFill>
                <a:latin typeface="Times New Roman" pitchFamily="18" charset="0"/>
                <a:cs typeface="Times New Roman" pitchFamily="18" charset="0"/>
              </a:rPr>
              <a:t>Pressure Measuring Devices</a:t>
            </a:r>
          </a:p>
        </p:txBody>
      </p:sp>
      <p:sp>
        <p:nvSpPr>
          <p:cNvPr id="6" name="Subtitle 2"/>
          <p:cNvSpPr txBox="1">
            <a:spLocks/>
          </p:cNvSpPr>
          <p:nvPr/>
        </p:nvSpPr>
        <p:spPr>
          <a:xfrm>
            <a:off x="457200" y="1143000"/>
            <a:ext cx="81534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defRPr/>
            </a:pPr>
            <a:r>
              <a:rPr lang="en-US" sz="2800" b="1" u="sng" smtClean="0">
                <a:solidFill>
                  <a:schemeClr val="tx1">
                    <a:lumMod val="95000"/>
                    <a:lumOff val="5000"/>
                  </a:schemeClr>
                </a:solidFill>
              </a:rPr>
              <a:t>U-tube Manometer</a:t>
            </a:r>
            <a:endParaRPr lang="en-US" sz="2800" u="sng" smtClean="0">
              <a:solidFill>
                <a:schemeClr val="tx1">
                  <a:lumMod val="95000"/>
                  <a:lumOff val="5000"/>
                </a:schemeClr>
              </a:solidFill>
            </a:endParaRPr>
          </a:p>
          <a:p>
            <a:pPr>
              <a:buFont typeface="Arial" pitchFamily="34" charset="0"/>
              <a:buNone/>
              <a:defRPr/>
            </a:pPr>
            <a:endParaRPr lang="en-US" sz="2000" smtClean="0">
              <a:solidFill>
                <a:schemeClr val="tx1">
                  <a:lumMod val="95000"/>
                  <a:lumOff val="5000"/>
                </a:schemeClr>
              </a:solidFill>
            </a:endParaRPr>
          </a:p>
          <a:p>
            <a:pPr>
              <a:buFont typeface="Arial" pitchFamily="34" charset="0"/>
              <a:buNone/>
              <a:defRPr/>
            </a:pPr>
            <a:endParaRPr lang="en-US" sz="2000" smtClean="0">
              <a:solidFill>
                <a:schemeClr val="tx1">
                  <a:lumMod val="95000"/>
                  <a:lumOff val="5000"/>
                </a:schemeClr>
              </a:solidFill>
            </a:endParaRPr>
          </a:p>
          <a:p>
            <a:pPr>
              <a:buFont typeface="Arial" pitchFamily="34" charset="0"/>
              <a:buNone/>
              <a:defRPr/>
            </a:pPr>
            <a:endParaRPr lang="en-US" sz="2000" smtClean="0">
              <a:solidFill>
                <a:schemeClr val="tx1">
                  <a:lumMod val="95000"/>
                  <a:lumOff val="5000"/>
                </a:schemeClr>
              </a:solidFill>
            </a:endParaRPr>
          </a:p>
          <a:p>
            <a:pPr>
              <a:buFont typeface="Arial" pitchFamily="34" charset="0"/>
              <a:buNone/>
              <a:defRPr/>
            </a:pPr>
            <a:endParaRPr lang="en-US" sz="2000" smtClean="0">
              <a:solidFill>
                <a:schemeClr val="tx1">
                  <a:lumMod val="95000"/>
                  <a:lumOff val="5000"/>
                </a:schemeClr>
              </a:solidFill>
            </a:endParaRPr>
          </a:p>
          <a:p>
            <a:pPr>
              <a:buFont typeface="Arial" pitchFamily="34" charset="0"/>
              <a:buNone/>
              <a:defRPr/>
            </a:pPr>
            <a:endParaRPr lang="en-US" sz="2000" smtClean="0">
              <a:solidFill>
                <a:schemeClr val="tx1">
                  <a:lumMod val="95000"/>
                  <a:lumOff val="5000"/>
                </a:schemeClr>
              </a:solidFill>
            </a:endParaRPr>
          </a:p>
          <a:p>
            <a:pPr>
              <a:buFont typeface="Arial" pitchFamily="34" charset="0"/>
              <a:buNone/>
              <a:defRPr/>
            </a:pPr>
            <a:endParaRPr lang="en-US" sz="2000" smtClean="0"/>
          </a:p>
          <a:p>
            <a:pPr>
              <a:buFont typeface="Arial" pitchFamily="34" charset="0"/>
              <a:buNone/>
              <a:defRPr/>
            </a:pPr>
            <a:endParaRPr lang="en-US" sz="2000" smtClean="0"/>
          </a:p>
          <a:p>
            <a:pPr>
              <a:buFont typeface="Arial" pitchFamily="34" charset="0"/>
              <a:buNone/>
              <a:defRPr/>
            </a:pPr>
            <a:endParaRPr lang="en-US" sz="2000" smtClean="0"/>
          </a:p>
          <a:p>
            <a:pPr>
              <a:buFont typeface="Arial" pitchFamily="34" charset="0"/>
              <a:buNone/>
              <a:defRPr/>
            </a:pPr>
            <a:endParaRPr lang="en-US" sz="2000" smtClean="0"/>
          </a:p>
          <a:p>
            <a:pPr>
              <a:buFont typeface="Arial" pitchFamily="34" charset="0"/>
              <a:buNone/>
              <a:defRPr/>
            </a:pPr>
            <a:endParaRPr lang="en-US" sz="20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2162175"/>
            <a:ext cx="42957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946150" y="4970462"/>
            <a:ext cx="60642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altLang="en-US" b="1" dirty="0">
              <a:latin typeface="Calibri" pitchFamily="34" charset="0"/>
            </a:endParaRPr>
          </a:p>
          <a:p>
            <a:pPr eaLnBrk="1" hangingPunct="1"/>
            <a:r>
              <a:rPr lang="en-US" altLang="en-US" b="1" dirty="0">
                <a:latin typeface="Calibri" pitchFamily="34" charset="0"/>
              </a:rPr>
              <a:t>Principles</a:t>
            </a:r>
            <a:r>
              <a:rPr lang="en-US" altLang="en-US" dirty="0">
                <a:latin typeface="Calibri" pitchFamily="34" charset="0"/>
              </a:rPr>
              <a:t>: Hydrostatic Law</a:t>
            </a:r>
          </a:p>
          <a:p>
            <a:pPr eaLnBrk="1" hangingPunct="1"/>
            <a:r>
              <a:rPr lang="en-US" altLang="en-US" dirty="0">
                <a:latin typeface="Calibri" pitchFamily="34" charset="0"/>
              </a:rPr>
              <a:t>                                                   </a:t>
            </a:r>
            <a:r>
              <a:rPr lang="en-US" altLang="en-US" sz="2800" dirty="0">
                <a:latin typeface="Calibri" pitchFamily="34" charset="0"/>
              </a:rPr>
              <a:t>∆P=</a:t>
            </a:r>
            <a:r>
              <a:rPr lang="el-GR" altLang="en-US" sz="2800" dirty="0">
                <a:latin typeface="Calibri" pitchFamily="34" charset="0"/>
              </a:rPr>
              <a:t>ρ</a:t>
            </a:r>
            <a:r>
              <a:rPr lang="en-US" altLang="en-US" sz="2800" dirty="0">
                <a:latin typeface="Calibri" pitchFamily="34" charset="0"/>
              </a:rPr>
              <a:t> g h</a:t>
            </a:r>
          </a:p>
          <a:p>
            <a:pPr eaLnBrk="1" hangingPunct="1"/>
            <a:r>
              <a:rPr lang="en-US" altLang="en-US" dirty="0">
                <a:latin typeface="Calibri" pitchFamily="34" charset="0"/>
              </a:rPr>
              <a:t>                         </a:t>
            </a:r>
          </a:p>
        </p:txBody>
      </p:sp>
    </p:spTree>
    <p:extLst>
      <p:ext uri="{BB962C8B-B14F-4D97-AF65-F5344CB8AC3E}">
        <p14:creationId xmlns:p14="http://schemas.microsoft.com/office/powerpoint/2010/main" val="1935583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457200" y="304800"/>
            <a:ext cx="8229600" cy="5821363"/>
          </a:xfrm>
        </p:spPr>
        <p:txBody>
          <a:bodyPr rtlCol="0">
            <a:normAutofit/>
          </a:bodyPr>
          <a:lstStyle/>
          <a:p>
            <a:pPr algn="l" eaLnBrk="1" fontAlgn="auto" hangingPunct="1">
              <a:spcAft>
                <a:spcPts val="0"/>
              </a:spcAft>
              <a:buFont typeface="Arial" panose="020B0604020202020204" pitchFamily="34" charset="0"/>
              <a:buNone/>
              <a:defRPr/>
            </a:pPr>
            <a:r>
              <a:rPr lang="en-US" sz="2800" b="1" u="sng" dirty="0" smtClean="0">
                <a:solidFill>
                  <a:srgbClr val="FF0000"/>
                </a:solidFill>
              </a:rPr>
              <a:t>U-tube Manometer</a:t>
            </a:r>
            <a:endParaRPr lang="en-US" sz="2800" u="sng" dirty="0" smtClean="0">
              <a:solidFill>
                <a:srgbClr val="FF0000"/>
              </a:solidFill>
            </a:endParaRPr>
          </a:p>
          <a:p>
            <a:pPr algn="l" eaLnBrk="1" fontAlgn="auto" hangingPunct="1">
              <a:spcAft>
                <a:spcPts val="0"/>
              </a:spcAft>
              <a:buFont typeface="Arial" panose="020B0604020202020204" pitchFamily="34" charset="0"/>
              <a:buNone/>
              <a:defRPr/>
            </a:pPr>
            <a:endParaRPr lang="en-US" sz="2000" dirty="0" smtClean="0">
              <a:solidFill>
                <a:schemeClr val="tx1">
                  <a:lumMod val="95000"/>
                  <a:lumOff val="5000"/>
                </a:schemeClr>
              </a:solidFill>
            </a:endParaRPr>
          </a:p>
          <a:p>
            <a:pPr algn="l" eaLnBrk="1" fontAlgn="auto" hangingPunct="1">
              <a:spcAft>
                <a:spcPts val="0"/>
              </a:spcAft>
              <a:buFont typeface="Arial" panose="020B0604020202020204" pitchFamily="34" charset="0"/>
              <a:buNone/>
              <a:defRPr/>
            </a:pPr>
            <a:endParaRPr lang="en-US" sz="2000" dirty="0" smtClean="0">
              <a:solidFill>
                <a:schemeClr val="tx1">
                  <a:lumMod val="95000"/>
                  <a:lumOff val="5000"/>
                </a:schemeClr>
              </a:solidFill>
            </a:endParaRPr>
          </a:p>
          <a:p>
            <a:pPr algn="l" eaLnBrk="1" fontAlgn="auto" hangingPunct="1">
              <a:spcAft>
                <a:spcPts val="0"/>
              </a:spcAft>
              <a:buFont typeface="Arial" panose="020B0604020202020204" pitchFamily="34" charset="0"/>
              <a:buNone/>
              <a:defRPr/>
            </a:pPr>
            <a:endParaRPr lang="en-US" sz="2000" dirty="0" smtClean="0">
              <a:solidFill>
                <a:schemeClr val="tx1">
                  <a:lumMod val="95000"/>
                  <a:lumOff val="5000"/>
                </a:schemeClr>
              </a:solidFill>
            </a:endParaRPr>
          </a:p>
          <a:p>
            <a:pPr algn="l" eaLnBrk="1" fontAlgn="auto" hangingPunct="1">
              <a:spcAft>
                <a:spcPts val="0"/>
              </a:spcAft>
              <a:buFont typeface="Arial" panose="020B0604020202020204" pitchFamily="34" charset="0"/>
              <a:buNone/>
              <a:defRPr/>
            </a:pPr>
            <a:endParaRPr lang="en-US" sz="2000" dirty="0" smtClean="0">
              <a:solidFill>
                <a:schemeClr val="tx1">
                  <a:lumMod val="95000"/>
                  <a:lumOff val="5000"/>
                </a:schemeClr>
              </a:solidFill>
            </a:endParaRPr>
          </a:p>
          <a:p>
            <a:pPr algn="l" eaLnBrk="1" fontAlgn="auto" hangingPunct="1">
              <a:spcAft>
                <a:spcPts val="0"/>
              </a:spcAft>
              <a:buFont typeface="Arial" panose="020B0604020202020204" pitchFamily="34" charset="0"/>
              <a:buNone/>
              <a:defRPr/>
            </a:pPr>
            <a:endParaRPr lang="en-US" sz="2000" dirty="0" smtClean="0">
              <a:solidFill>
                <a:schemeClr val="tx1">
                  <a:lumMod val="95000"/>
                  <a:lumOff val="5000"/>
                </a:schemeClr>
              </a:solidFill>
            </a:endParaRPr>
          </a:p>
          <a:p>
            <a:pPr algn="l" eaLnBrk="1" fontAlgn="auto" hangingPunct="1">
              <a:spcAft>
                <a:spcPts val="0"/>
              </a:spcAft>
              <a:buFont typeface="Arial" panose="020B0604020202020204" pitchFamily="34" charset="0"/>
              <a:buNone/>
              <a:defRPr/>
            </a:pPr>
            <a:endParaRPr lang="en-US" sz="2000" dirty="0" smtClean="0"/>
          </a:p>
          <a:p>
            <a:pPr algn="l" eaLnBrk="1" fontAlgn="auto" hangingPunct="1">
              <a:spcAft>
                <a:spcPts val="0"/>
              </a:spcAft>
              <a:buFont typeface="Arial" panose="020B0604020202020204" pitchFamily="34" charset="0"/>
              <a:buNone/>
              <a:defRPr/>
            </a:pPr>
            <a:endParaRPr lang="en-US" sz="2000" dirty="0" smtClean="0"/>
          </a:p>
          <a:p>
            <a:pPr algn="l" eaLnBrk="1" fontAlgn="auto" hangingPunct="1">
              <a:spcAft>
                <a:spcPts val="0"/>
              </a:spcAft>
              <a:buFont typeface="Arial" panose="020B0604020202020204" pitchFamily="34" charset="0"/>
              <a:buNone/>
              <a:defRPr/>
            </a:pPr>
            <a:endParaRPr lang="en-US" sz="2000" dirty="0" smtClean="0"/>
          </a:p>
          <a:p>
            <a:pPr algn="l" eaLnBrk="1" fontAlgn="auto" hangingPunct="1">
              <a:spcAft>
                <a:spcPts val="0"/>
              </a:spcAft>
              <a:buFont typeface="Arial" panose="020B0604020202020204" pitchFamily="34" charset="0"/>
              <a:buNone/>
              <a:defRPr/>
            </a:pPr>
            <a:endParaRPr lang="en-US" sz="2000" dirty="0" smtClean="0"/>
          </a:p>
          <a:p>
            <a:pPr algn="l" eaLnBrk="1" fontAlgn="auto" hangingPunct="1">
              <a:spcAft>
                <a:spcPts val="0"/>
              </a:spcAft>
              <a:buFont typeface="Arial" panose="020B0604020202020204" pitchFamily="34" charset="0"/>
              <a:buNone/>
              <a:defRPr/>
            </a:pPr>
            <a:endParaRPr lang="en-US" sz="2000"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3124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955964" y="41910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latin typeface="Calibri" pitchFamily="34" charset="0"/>
              </a:rPr>
              <a:t>Mercury Water Manometer</a:t>
            </a:r>
          </a:p>
        </p:txBody>
      </p:sp>
      <p:sp>
        <p:nvSpPr>
          <p:cNvPr id="7" name="Rectangle 14"/>
          <p:cNvSpPr>
            <a:spLocks noChangeArrowheads="1"/>
          </p:cNvSpPr>
          <p:nvPr/>
        </p:nvSpPr>
        <p:spPr bwMode="auto">
          <a:xfrm>
            <a:off x="762000" y="53340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solidFill>
                  <a:srgbClr val="FF0000"/>
                </a:solidFill>
                <a:latin typeface="Calibri" pitchFamily="34" charset="0"/>
              </a:rPr>
              <a:t>Applications</a:t>
            </a:r>
            <a:r>
              <a:rPr lang="en-US" altLang="en-US" dirty="0">
                <a:solidFill>
                  <a:srgbClr val="FF0000"/>
                </a:solidFill>
                <a:latin typeface="Calibri" pitchFamily="34" charset="0"/>
              </a:rPr>
              <a:t>: </a:t>
            </a:r>
            <a:r>
              <a:rPr lang="en-US" altLang="en-US" dirty="0">
                <a:latin typeface="Calibri" pitchFamily="34" charset="0"/>
              </a:rPr>
              <a:t>air pressure, pipe pressure, etc.</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981200"/>
            <a:ext cx="3409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5486400" y="48768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dirty="0">
                <a:latin typeface="Calibri" pitchFamily="34" charset="0"/>
              </a:rPr>
              <a:t>Air Water Manometer</a:t>
            </a:r>
          </a:p>
        </p:txBody>
      </p:sp>
    </p:spTree>
    <p:extLst>
      <p:ext uri="{BB962C8B-B14F-4D97-AF65-F5344CB8AC3E}">
        <p14:creationId xmlns:p14="http://schemas.microsoft.com/office/powerpoint/2010/main" val="212607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preferRelativeResize="0">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701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مربع نص 9"/>
          <p:cNvSpPr txBox="1"/>
          <p:nvPr/>
        </p:nvSpPr>
        <p:spPr>
          <a:xfrm>
            <a:off x="838200" y="212375"/>
            <a:ext cx="7924800" cy="707886"/>
          </a:xfrm>
          <a:prstGeom prst="rect">
            <a:avLst/>
          </a:prstGeom>
          <a:noFill/>
        </p:spPr>
        <p:txBody>
          <a:bodyPr wrap="square" rtlCol="0">
            <a:spAutoFit/>
          </a:bodyPr>
          <a:lstStyle/>
          <a:p>
            <a:pPr algn="ctr"/>
            <a:r>
              <a:rPr lang="en-US" sz="4000" i="1" dirty="0" smtClean="0">
                <a:solidFill>
                  <a:srgbClr val="FF0000"/>
                </a:solidFill>
                <a:latin typeface="Times New Roman" pitchFamily="18" charset="0"/>
                <a:cs typeface="Times New Roman" pitchFamily="18" charset="0"/>
              </a:rPr>
              <a:t>Pascal's Principle</a:t>
            </a:r>
            <a:endParaRPr lang="en-US" sz="4000" i="1" dirty="0">
              <a:solidFill>
                <a:srgbClr val="FF0000"/>
              </a:solidFill>
              <a:latin typeface="Times New Roman" pitchFamily="18" charset="0"/>
              <a:cs typeface="Times New Roman" pitchFamily="18" charset="0"/>
            </a:endParaRPr>
          </a:p>
        </p:txBody>
      </p:sp>
      <p:sp>
        <p:nvSpPr>
          <p:cNvPr id="11" name="Rectangle 2"/>
          <p:cNvSpPr>
            <a:spLocks/>
          </p:cNvSpPr>
          <p:nvPr/>
        </p:nvSpPr>
        <p:spPr bwMode="auto">
          <a:xfrm>
            <a:off x="98425" y="998538"/>
            <a:ext cx="8939213"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p>
            <a:pPr marL="57150">
              <a:spcBef>
                <a:spcPts val="1613"/>
              </a:spcBef>
            </a:pPr>
            <a:r>
              <a:rPr lang="en-US" sz="3600" dirty="0">
                <a:solidFill>
                  <a:srgbClr val="FF0000"/>
                </a:solidFill>
                <a:latin typeface="Times New Roman" pitchFamily="18" charset="0"/>
                <a:cs typeface="Times New Roman" pitchFamily="18" charset="0"/>
              </a:rPr>
              <a:t>Pascal's </a:t>
            </a:r>
            <a:r>
              <a:rPr lang="en-US" sz="3600" dirty="0" smtClean="0">
                <a:solidFill>
                  <a:srgbClr val="FF0000"/>
                </a:solidFill>
                <a:latin typeface="Times New Roman" pitchFamily="18" charset="0"/>
                <a:cs typeface="Times New Roman" pitchFamily="18" charset="0"/>
              </a:rPr>
              <a:t>Principle </a:t>
            </a:r>
            <a:r>
              <a:rPr lang="en-US" sz="2800" dirty="0" smtClean="0">
                <a:solidFill>
                  <a:srgbClr val="FF0000"/>
                </a:solidFill>
                <a:latin typeface="Times New Roman" pitchFamily="18" charset="0"/>
                <a:cs typeface="Times New Roman" pitchFamily="18" charset="0"/>
              </a:rPr>
              <a:t>: </a:t>
            </a:r>
            <a:r>
              <a:rPr lang="en-US" altLang="en-US" sz="2700" dirty="0" smtClean="0">
                <a:solidFill>
                  <a:srgbClr val="111111"/>
                </a:solidFill>
                <a:latin typeface="Arial Bold" charset="0"/>
                <a:cs typeface="Arial Bold" charset="0"/>
                <a:sym typeface="Arial Bold" charset="0"/>
              </a:rPr>
              <a:t>An </a:t>
            </a:r>
            <a:r>
              <a:rPr lang="en-US" altLang="en-US" sz="2700" dirty="0">
                <a:solidFill>
                  <a:srgbClr val="111111"/>
                </a:solidFill>
                <a:latin typeface="Arial Bold" charset="0"/>
                <a:cs typeface="Arial Bold" charset="0"/>
                <a:sym typeface="Arial Bold" charset="0"/>
              </a:rPr>
              <a:t>external pressure applied to an enclosed fluid is transmitted to every point within the fluid.</a:t>
            </a:r>
          </a:p>
        </p:txBody>
      </p:sp>
    </p:spTree>
    <p:extLst>
      <p:ext uri="{BB962C8B-B14F-4D97-AF65-F5344CB8AC3E}">
        <p14:creationId xmlns:p14="http://schemas.microsoft.com/office/powerpoint/2010/main" val="401611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p:cNvGraphicFramePr>
          <p:nvPr>
            <p:ph idx="1"/>
            <p:extLst>
              <p:ext uri="{D42A27DB-BD31-4B8C-83A1-F6EECF244321}">
                <p14:modId xmlns:p14="http://schemas.microsoft.com/office/powerpoint/2010/main" val="1206274828"/>
              </p:ext>
            </p:extLst>
          </p:nvPr>
        </p:nvGraphicFramePr>
        <p:xfrm>
          <a:off x="609600" y="266467"/>
          <a:ext cx="8229600" cy="5753332"/>
        </p:xfrm>
        <a:graphic>
          <a:graphicData uri="http://schemas.openxmlformats.org/drawingml/2006/table">
            <a:tbl>
              <a:tblPr firstRow="1" bandRow="1">
                <a:tableStyleId>{5C22544A-7EE6-4342-B048-85BDC9FD1C3A}</a:tableStyleId>
              </a:tblPr>
              <a:tblGrid>
                <a:gridCol w="2743200"/>
                <a:gridCol w="2743200"/>
                <a:gridCol w="2743200"/>
              </a:tblGrid>
              <a:tr h="929252">
                <a:tc gridSpan="3">
                  <a:txBody>
                    <a:bodyPr/>
                    <a:lstStyle/>
                    <a:p>
                      <a:pPr algn="ctr"/>
                      <a:r>
                        <a:rPr lang="en-US" sz="4800" dirty="0" smtClean="0"/>
                        <a:t>Fluid at Rest</a:t>
                      </a:r>
                      <a:endParaRPr lang="en-US" sz="4800" dirty="0"/>
                    </a:p>
                  </a:txBody>
                  <a:tcPr anchor="ctr"/>
                </a:tc>
                <a:tc hMerge="1">
                  <a:txBody>
                    <a:bodyPr/>
                    <a:lstStyle/>
                    <a:p>
                      <a:endParaRPr lang="en-US" dirty="0"/>
                    </a:p>
                  </a:txBody>
                  <a:tcPr/>
                </a:tc>
                <a:tc hMerge="1">
                  <a:txBody>
                    <a:bodyPr/>
                    <a:lstStyle/>
                    <a:p>
                      <a:endParaRPr lang="en-US" dirty="0"/>
                    </a:p>
                  </a:txBody>
                  <a:tcPr/>
                </a:tc>
              </a:tr>
              <a:tr h="447418">
                <a:tc gridSpan="3">
                  <a:txBody>
                    <a:bodyPr/>
                    <a:lstStyle/>
                    <a:p>
                      <a:pPr algn="ctr"/>
                      <a:r>
                        <a:rPr lang="en-US" sz="2000" dirty="0" smtClean="0"/>
                        <a:t>The tree common states or phases</a:t>
                      </a:r>
                      <a:endParaRPr lang="en-US" sz="2000" dirty="0"/>
                    </a:p>
                  </a:txBody>
                  <a:tcPr/>
                </a:tc>
                <a:tc hMerge="1">
                  <a:txBody>
                    <a:bodyPr/>
                    <a:lstStyle/>
                    <a:p>
                      <a:endParaRPr lang="en-US" dirty="0"/>
                    </a:p>
                  </a:txBody>
                  <a:tcPr/>
                </a:tc>
                <a:tc hMerge="1">
                  <a:txBody>
                    <a:bodyPr/>
                    <a:lstStyle/>
                    <a:p>
                      <a:endParaRPr lang="en-US" dirty="0"/>
                    </a:p>
                  </a:txBody>
                  <a:tcPr/>
                </a:tc>
              </a:tr>
              <a:tr h="447418">
                <a:tc>
                  <a:txBody>
                    <a:bodyPr/>
                    <a:lstStyle/>
                    <a:p>
                      <a:pPr algn="ctr"/>
                      <a:r>
                        <a:rPr lang="en-US" sz="2000" dirty="0" smtClean="0"/>
                        <a:t>solid</a:t>
                      </a:r>
                      <a:endParaRPr lang="en-US" sz="2000" dirty="0"/>
                    </a:p>
                  </a:txBody>
                  <a:tcPr/>
                </a:tc>
                <a:tc>
                  <a:txBody>
                    <a:bodyPr/>
                    <a:lstStyle/>
                    <a:p>
                      <a:pPr algn="ctr"/>
                      <a:r>
                        <a:rPr lang="en-US" sz="2000" dirty="0" smtClean="0"/>
                        <a:t>liquid</a:t>
                      </a:r>
                      <a:endParaRPr lang="en-US" sz="2000" dirty="0"/>
                    </a:p>
                  </a:txBody>
                  <a:tcPr/>
                </a:tc>
                <a:tc>
                  <a:txBody>
                    <a:bodyPr/>
                    <a:lstStyle/>
                    <a:p>
                      <a:pPr algn="ctr"/>
                      <a:r>
                        <a:rPr lang="en-US" sz="2000" dirty="0" smtClean="0"/>
                        <a:t>gas</a:t>
                      </a:r>
                      <a:endParaRPr lang="en-US" sz="2000" dirty="0"/>
                    </a:p>
                  </a:txBody>
                  <a:tcPr/>
                </a:tc>
              </a:tr>
              <a:tr h="791585">
                <a:tc>
                  <a:txBody>
                    <a:bodyPr/>
                    <a:lstStyle/>
                    <a:p>
                      <a:pPr algn="ctr"/>
                      <a:r>
                        <a:rPr lang="en-US" sz="2000" dirty="0" smtClean="0"/>
                        <a:t>Fixed shape &amp; size</a:t>
                      </a:r>
                      <a:endParaRPr lang="en-US" sz="2000" dirty="0"/>
                    </a:p>
                  </a:txBody>
                  <a:tcPr/>
                </a:tc>
                <a:tc>
                  <a:txBody>
                    <a:bodyPr/>
                    <a:lstStyle/>
                    <a:p>
                      <a:pPr algn="ctr"/>
                      <a:r>
                        <a:rPr lang="en-US" sz="2000" dirty="0" smtClean="0"/>
                        <a:t>Can not maintain a fixed shape </a:t>
                      </a:r>
                      <a:endParaRPr lang="en-US" sz="2000" dirty="0"/>
                    </a:p>
                  </a:txBody>
                  <a:tcPr>
                    <a:solidFill>
                      <a:srgbClr val="FF0000"/>
                    </a:solidFill>
                  </a:tcPr>
                </a:tc>
                <a:tc>
                  <a:txBody>
                    <a:bodyPr/>
                    <a:lstStyle/>
                    <a:p>
                      <a:pPr algn="ctr"/>
                      <a:r>
                        <a:rPr lang="en-US" sz="2000" dirty="0" smtClean="0"/>
                        <a:t>Neither a fixed shape nor a fixed volume</a:t>
                      </a:r>
                      <a:endParaRPr lang="en-US" sz="2000" dirty="0"/>
                    </a:p>
                  </a:txBody>
                  <a:tcPr>
                    <a:solidFill>
                      <a:srgbClr val="FF0000"/>
                    </a:solidFill>
                  </a:tcPr>
                </a:tc>
              </a:tr>
              <a:tr h="791585">
                <a:tc>
                  <a:txBody>
                    <a:bodyPr/>
                    <a:lstStyle/>
                    <a:p>
                      <a:pPr algn="ctr"/>
                      <a:r>
                        <a:rPr lang="en-US" sz="2000" dirty="0" smtClean="0"/>
                        <a:t>Large force applied to solid</a:t>
                      </a:r>
                      <a:endParaRPr lang="en-US" sz="2000" dirty="0"/>
                    </a:p>
                  </a:txBody>
                  <a:tcPr/>
                </a:tc>
                <a:tc>
                  <a:txBody>
                    <a:bodyPr/>
                    <a:lstStyle/>
                    <a:p>
                      <a:pPr algn="ctr"/>
                      <a:r>
                        <a:rPr lang="en-US" sz="2000" dirty="0" smtClean="0"/>
                        <a:t>Takes on the shape of its container</a:t>
                      </a:r>
                      <a:endParaRPr lang="en-US" sz="2000" dirty="0"/>
                    </a:p>
                  </a:txBody>
                  <a:tcPr>
                    <a:solidFill>
                      <a:srgbClr val="FF0000"/>
                    </a:solidFill>
                  </a:tcPr>
                </a:tc>
                <a:tc>
                  <a:txBody>
                    <a:bodyPr/>
                    <a:lstStyle/>
                    <a:p>
                      <a:pPr algn="ctr"/>
                      <a:r>
                        <a:rPr lang="en-US" sz="2000" dirty="0" smtClean="0"/>
                        <a:t>Expand to fill its container</a:t>
                      </a:r>
                      <a:endParaRPr lang="en-US" sz="2000" dirty="0"/>
                    </a:p>
                  </a:txBody>
                  <a:tcPr>
                    <a:solidFill>
                      <a:srgbClr val="FF0000"/>
                    </a:solidFill>
                  </a:tcPr>
                </a:tc>
              </a:tr>
              <a:tr h="791585">
                <a:tc>
                  <a:txBody>
                    <a:bodyPr/>
                    <a:lstStyle/>
                    <a:p>
                      <a:pPr algn="ctr"/>
                      <a:r>
                        <a:rPr lang="en-US" sz="2000" dirty="0" smtClean="0"/>
                        <a:t>Does not readily change</a:t>
                      </a:r>
                      <a:r>
                        <a:rPr lang="en-US" sz="2000" baseline="0" dirty="0" smtClean="0"/>
                        <a:t> its shape or volume</a:t>
                      </a:r>
                      <a:endParaRPr lang="en-US" sz="2000" dirty="0"/>
                    </a:p>
                  </a:txBody>
                  <a:tcPr/>
                </a:tc>
                <a:tc>
                  <a:txBody>
                    <a:bodyPr/>
                    <a:lstStyle/>
                    <a:p>
                      <a:pPr algn="ctr"/>
                      <a:r>
                        <a:rPr lang="en-US" sz="2000" dirty="0" smtClean="0"/>
                        <a:t>Not readily compressible</a:t>
                      </a:r>
                      <a:endParaRPr lang="en-US" sz="2000" dirty="0"/>
                    </a:p>
                  </a:txBody>
                  <a:tcPr>
                    <a:solidFill>
                      <a:srgbClr val="FF0000"/>
                    </a:solidFill>
                  </a:tcPr>
                </a:tc>
                <a:tc>
                  <a:txBody>
                    <a:bodyPr/>
                    <a:lstStyle/>
                    <a:p>
                      <a:pPr algn="ctr"/>
                      <a:endParaRPr lang="en-US" sz="2000" dirty="0"/>
                    </a:p>
                  </a:txBody>
                  <a:tcPr>
                    <a:solidFill>
                      <a:srgbClr val="FF0000"/>
                    </a:solidFill>
                  </a:tcPr>
                </a:tc>
              </a:tr>
              <a:tr h="1135752">
                <a:tc>
                  <a:txBody>
                    <a:bodyPr/>
                    <a:lstStyle/>
                    <a:p>
                      <a:pPr algn="ctr"/>
                      <a:endParaRPr lang="en-US" sz="2000"/>
                    </a:p>
                  </a:txBody>
                  <a:tcPr/>
                </a:tc>
                <a:tc>
                  <a:txBody>
                    <a:bodyPr/>
                    <a:lstStyle/>
                    <a:p>
                      <a:pPr algn="ctr"/>
                      <a:r>
                        <a:rPr lang="en-US" sz="2000" dirty="0" smtClean="0"/>
                        <a:t>Volume can be changed significantly</a:t>
                      </a:r>
                      <a:r>
                        <a:rPr lang="en-US" sz="2000" baseline="0" dirty="0" smtClean="0"/>
                        <a:t> only by a very large force</a:t>
                      </a:r>
                      <a:endParaRPr lang="en-US" sz="2000" dirty="0"/>
                    </a:p>
                  </a:txBody>
                  <a:tcPr>
                    <a:solidFill>
                      <a:srgbClr val="FF0000"/>
                    </a:solidFill>
                  </a:tcPr>
                </a:tc>
                <a:tc>
                  <a:txBody>
                    <a:bodyPr/>
                    <a:lstStyle/>
                    <a:p>
                      <a:pPr algn="ctr"/>
                      <a:endParaRPr lang="en-US" sz="2000" dirty="0"/>
                    </a:p>
                  </a:txBody>
                  <a:tcPr>
                    <a:solidFill>
                      <a:srgbClr val="FF0000"/>
                    </a:solidFill>
                  </a:tcPr>
                </a:tc>
              </a:tr>
              <a:tr h="418737">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972579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57200" y="152400"/>
            <a:ext cx="8229600" cy="6691062"/>
          </a:xfrm>
          <a:prstGeom prst="rect">
            <a:avLst/>
          </a:prstGeom>
        </p:spPr>
        <p:txBody>
          <a:bodyPr wrap="square">
            <a:spAutoFit/>
          </a:bodyPr>
          <a:lstStyle/>
          <a:p>
            <a:pPr algn="just" rtl="1">
              <a:defRPr/>
            </a:pPr>
            <a:r>
              <a:rPr lang="ar-IQ" dirty="0" smtClean="0">
                <a:latin typeface="Times New Roman" pitchFamily="18" charset="0"/>
              </a:rPr>
              <a:t>إن </a:t>
            </a:r>
            <a:r>
              <a:rPr lang="ar-IQ" dirty="0">
                <a:latin typeface="Times New Roman" pitchFamily="18" charset="0"/>
              </a:rPr>
              <a:t>هذه الزيادة في الضغط ستنتقل إلى المكبس </a:t>
            </a:r>
            <a:r>
              <a:rPr lang="en-US" dirty="0">
                <a:latin typeface="Times New Roman" pitchFamily="18" charset="0"/>
              </a:rPr>
              <a:t>2</a:t>
            </a:r>
            <a:r>
              <a:rPr lang="ar-IQ" dirty="0">
                <a:latin typeface="Times New Roman" pitchFamily="18" charset="0"/>
              </a:rPr>
              <a:t>، أي أن</a:t>
            </a:r>
            <a:r>
              <a:rPr lang="ar-IQ" dirty="0" smtClean="0">
                <a:latin typeface="Times New Roman" pitchFamily="18" charset="0"/>
              </a:rPr>
              <a:t>:</a:t>
            </a:r>
            <a:r>
              <a:rPr lang="en-US" dirty="0" smtClean="0">
                <a:latin typeface="Times New Roman" pitchFamily="18" charset="0"/>
              </a:rPr>
              <a:t>                                                                                                  (1)</a:t>
            </a:r>
          </a:p>
          <a:p>
            <a:pPr algn="just" rtl="1">
              <a:defRPr/>
            </a:pPr>
            <a:r>
              <a:rPr lang="en-US" dirty="0" smtClean="0">
                <a:latin typeface="Times New Roman" pitchFamily="18" charset="0"/>
              </a:rPr>
              <a:t> (2)</a:t>
            </a:r>
            <a:endParaRPr lang="ar-IQ" dirty="0" smtClean="0">
              <a:latin typeface="Times New Roman" pitchFamily="18" charset="0"/>
            </a:endParaRPr>
          </a:p>
          <a:p>
            <a:pPr algn="just" rtl="1">
              <a:defRPr/>
            </a:pPr>
            <a:endParaRPr lang="en-US" dirty="0" smtClean="0">
              <a:latin typeface="Arial" charset="0"/>
            </a:endParaRPr>
          </a:p>
          <a:p>
            <a:pPr algn="just" rtl="1">
              <a:defRPr/>
            </a:pPr>
            <a:r>
              <a:rPr lang="ar-IQ" dirty="0" smtClean="0">
                <a:latin typeface="Arial" charset="0"/>
              </a:rPr>
              <a:t>وبمساواة </a:t>
            </a:r>
            <a:r>
              <a:rPr lang="ar-IQ" dirty="0">
                <a:latin typeface="Arial" charset="0"/>
              </a:rPr>
              <a:t>المعادلتين </a:t>
            </a:r>
            <a:r>
              <a:rPr lang="en-US" dirty="0">
                <a:latin typeface="Arial" charset="0"/>
              </a:rPr>
              <a:t>1</a:t>
            </a:r>
            <a:r>
              <a:rPr lang="ar-IQ" dirty="0">
                <a:latin typeface="Arial" charset="0"/>
              </a:rPr>
              <a:t>و</a:t>
            </a:r>
            <a:r>
              <a:rPr lang="en-US" dirty="0">
                <a:latin typeface="Arial" charset="0"/>
              </a:rPr>
              <a:t>2</a:t>
            </a:r>
            <a:r>
              <a:rPr lang="ar-IQ" dirty="0">
                <a:latin typeface="Arial" charset="0"/>
              </a:rPr>
              <a:t> </a:t>
            </a:r>
            <a:r>
              <a:rPr lang="en-US" dirty="0" smtClean="0">
                <a:latin typeface="Arial" charset="0"/>
              </a:rPr>
              <a:t>:</a:t>
            </a:r>
          </a:p>
          <a:p>
            <a:pPr algn="r">
              <a:defRPr/>
            </a:pPr>
            <a:r>
              <a:rPr lang="en-US" dirty="0" smtClean="0">
                <a:latin typeface="Arial" charset="0"/>
              </a:rPr>
              <a:t>                                                                                                                       (3)</a:t>
            </a:r>
          </a:p>
          <a:p>
            <a:pPr algn="just" rtl="1">
              <a:defRPr/>
            </a:pPr>
            <a:r>
              <a:rPr lang="ar-IQ" dirty="0" smtClean="0">
                <a:latin typeface="Arial" charset="0"/>
              </a:rPr>
              <a:t>ومن </a:t>
            </a:r>
            <a:r>
              <a:rPr lang="ar-IQ" dirty="0">
                <a:latin typeface="Arial" charset="0"/>
              </a:rPr>
              <a:t>المعادلة </a:t>
            </a:r>
            <a:r>
              <a:rPr lang="en-US" dirty="0">
                <a:latin typeface="Arial" charset="0"/>
              </a:rPr>
              <a:t>3</a:t>
            </a:r>
            <a:r>
              <a:rPr lang="ar-IQ" dirty="0">
                <a:latin typeface="Arial" charset="0"/>
              </a:rPr>
              <a:t> نحصل:</a:t>
            </a:r>
          </a:p>
          <a:p>
            <a:pPr algn="r">
              <a:defRPr/>
            </a:pPr>
            <a:r>
              <a:rPr lang="en-US" dirty="0">
                <a:latin typeface="Arial" charset="0"/>
              </a:rPr>
              <a:t>                                                                                                                       (4)</a:t>
            </a:r>
            <a:endParaRPr lang="ar-IQ" dirty="0">
              <a:latin typeface="Arial" charset="0"/>
            </a:endParaRPr>
          </a:p>
          <a:p>
            <a:pPr algn="just" rtl="1">
              <a:defRPr/>
            </a:pPr>
            <a:endParaRPr lang="en-US" dirty="0">
              <a:latin typeface="Arial" charset="0"/>
            </a:endParaRPr>
          </a:p>
        </p:txBody>
      </p:sp>
      <p:pic>
        <p:nvPicPr>
          <p:cNvPr id="5"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838200"/>
            <a:ext cx="1088916" cy="884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7349" y="1722353"/>
            <a:ext cx="1082156" cy="86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9342" y="3637392"/>
            <a:ext cx="1230258" cy="10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7999" y="5234259"/>
            <a:ext cx="1600201" cy="10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18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txBody>
          <a:bodyPr>
            <a:normAutofit/>
          </a:bodyPr>
          <a:lstStyle/>
          <a:p>
            <a:pPr marL="0" indent="0" algn="r">
              <a:buNone/>
            </a:pPr>
            <a:r>
              <a:rPr lang="ar-IQ" dirty="0" smtClean="0">
                <a:latin typeface="Times New Roman" pitchFamily="18" charset="0"/>
                <a:cs typeface="Arial" charset="0"/>
              </a:rPr>
              <a:t>تسليط </a:t>
            </a:r>
            <a:r>
              <a:rPr lang="ar-IQ" dirty="0">
                <a:latin typeface="Times New Roman" pitchFamily="18" charset="0"/>
                <a:cs typeface="Arial" charset="0"/>
              </a:rPr>
              <a:t>ضغط اكبر باستخدام قوة صغيرة.</a:t>
            </a:r>
          </a:p>
          <a:p>
            <a:pPr marL="0" indent="0" algn="r">
              <a:buNone/>
            </a:pPr>
            <a:r>
              <a:rPr lang="en-US" dirty="0" smtClean="0">
                <a:latin typeface="Times New Roman" pitchFamily="18" charset="0"/>
                <a:cs typeface="Arial" charset="0"/>
              </a:rPr>
              <a:t>(A</a:t>
            </a:r>
            <a:r>
              <a:rPr lang="en-US" baseline="-25000" dirty="0" smtClean="0">
                <a:latin typeface="Times New Roman" pitchFamily="18" charset="0"/>
                <a:cs typeface="Arial" charset="0"/>
              </a:rPr>
              <a:t>2</a:t>
            </a:r>
            <a:r>
              <a:rPr lang="en-US" dirty="0" smtClean="0">
                <a:latin typeface="Times New Roman" pitchFamily="18" charset="0"/>
                <a:cs typeface="Arial" charset="0"/>
              </a:rPr>
              <a:t>/A</a:t>
            </a:r>
            <a:r>
              <a:rPr lang="en-US" baseline="-25000" dirty="0" smtClean="0">
                <a:latin typeface="Times New Roman" pitchFamily="18" charset="0"/>
                <a:cs typeface="Arial" charset="0"/>
              </a:rPr>
              <a:t>1</a:t>
            </a:r>
            <a:r>
              <a:rPr lang="en-US" dirty="0" smtClean="0">
                <a:latin typeface="Times New Roman" pitchFamily="18" charset="0"/>
                <a:cs typeface="Arial" charset="0"/>
              </a:rPr>
              <a:t>)</a:t>
            </a:r>
            <a:r>
              <a:rPr lang="en-US" baseline="-25000" dirty="0" smtClean="0">
                <a:latin typeface="Times New Roman" pitchFamily="18" charset="0"/>
                <a:cs typeface="Arial" charset="0"/>
              </a:rPr>
              <a:t> </a:t>
            </a:r>
            <a:r>
              <a:rPr lang="ar-IQ" dirty="0" smtClean="0">
                <a:latin typeface="Times New Roman" pitchFamily="18" charset="0"/>
                <a:cs typeface="Arial" charset="0"/>
              </a:rPr>
              <a:t>مضروبا بعامل</a:t>
            </a:r>
            <a:r>
              <a:rPr lang="en-US" dirty="0" smtClean="0">
                <a:latin typeface="Times New Roman" pitchFamily="18" charset="0"/>
                <a:cs typeface="Arial" charset="0"/>
              </a:rPr>
              <a:t>(F</a:t>
            </a:r>
            <a:r>
              <a:rPr lang="en-US" baseline="-25000" dirty="0" smtClean="0">
                <a:latin typeface="Times New Roman" pitchFamily="18" charset="0"/>
                <a:cs typeface="Arial" charset="0"/>
              </a:rPr>
              <a:t>2</a:t>
            </a:r>
            <a:r>
              <a:rPr lang="ar-IQ" dirty="0" smtClean="0">
                <a:latin typeface="Times New Roman" pitchFamily="18" charset="0"/>
                <a:cs typeface="Arial" charset="0"/>
              </a:rPr>
              <a:t> </a:t>
            </a:r>
            <a:r>
              <a:rPr lang="ar-IQ" dirty="0">
                <a:latin typeface="Times New Roman" pitchFamily="18" charset="0"/>
                <a:cs typeface="Arial" charset="0"/>
              </a:rPr>
              <a:t>تساوي القوة </a:t>
            </a:r>
            <a:r>
              <a:rPr lang="en-US" dirty="0">
                <a:latin typeface="Times New Roman" pitchFamily="18" charset="0"/>
                <a:cs typeface="Arial" charset="0"/>
              </a:rPr>
              <a:t>F</a:t>
            </a:r>
            <a:r>
              <a:rPr lang="en-US" baseline="-25000" dirty="0">
                <a:latin typeface="Times New Roman" pitchFamily="18" charset="0"/>
                <a:cs typeface="Arial" charset="0"/>
              </a:rPr>
              <a:t>1</a:t>
            </a:r>
            <a:r>
              <a:rPr lang="ar-IQ" dirty="0">
                <a:latin typeface="Times New Roman" pitchFamily="18" charset="0"/>
                <a:cs typeface="Arial" charset="0"/>
              </a:rPr>
              <a:t> </a:t>
            </a:r>
            <a:r>
              <a:rPr lang="ar-IQ" dirty="0" smtClean="0">
                <a:latin typeface="Times New Roman" pitchFamily="18" charset="0"/>
                <a:cs typeface="Arial" charset="0"/>
              </a:rPr>
              <a:t>( </a:t>
            </a:r>
            <a:r>
              <a:rPr lang="ar-IQ" dirty="0">
                <a:latin typeface="Times New Roman" pitchFamily="18" charset="0"/>
                <a:cs typeface="Arial" charset="0"/>
              </a:rPr>
              <a:t>إن القوة </a:t>
            </a:r>
            <a:endParaRPr lang="en-US" dirty="0" smtClean="0">
              <a:latin typeface="Times New Roman" pitchFamily="18" charset="0"/>
              <a:cs typeface="Arial" charset="0"/>
            </a:endParaRPr>
          </a:p>
          <a:p>
            <a:pPr marL="0" indent="0" algn="r">
              <a:buNone/>
            </a:pPr>
            <a:r>
              <a:rPr lang="ar-IQ" dirty="0" smtClean="0">
                <a:latin typeface="Times New Roman" pitchFamily="18" charset="0"/>
                <a:cs typeface="Arial" charset="0"/>
              </a:rPr>
              <a:t>) </a:t>
            </a:r>
            <a:r>
              <a:rPr lang="en-US" dirty="0" smtClean="0">
                <a:latin typeface="Times New Roman" pitchFamily="18" charset="0"/>
                <a:cs typeface="Arial" charset="0"/>
              </a:rPr>
              <a:t>A</a:t>
            </a:r>
            <a:r>
              <a:rPr lang="en-US" baseline="-25000" dirty="0" smtClean="0">
                <a:latin typeface="Times New Roman" pitchFamily="18" charset="0"/>
                <a:cs typeface="Arial" charset="0"/>
              </a:rPr>
              <a:t>2</a:t>
            </a:r>
            <a:r>
              <a:rPr lang="en-US" dirty="0" smtClean="0">
                <a:latin typeface="Times New Roman" pitchFamily="18" charset="0"/>
                <a:cs typeface="Arial" charset="0"/>
              </a:rPr>
              <a:t>/A</a:t>
            </a:r>
            <a:r>
              <a:rPr lang="en-US" baseline="-25000" dirty="0" smtClean="0">
                <a:latin typeface="Times New Roman" pitchFamily="18" charset="0"/>
                <a:cs typeface="Arial" charset="0"/>
              </a:rPr>
              <a:t>1</a:t>
            </a:r>
            <a:r>
              <a:rPr lang="ar-IQ" dirty="0" smtClean="0">
                <a:latin typeface="Times New Roman" pitchFamily="18" charset="0"/>
                <a:cs typeface="Arial" charset="0"/>
              </a:rPr>
              <a:t> </a:t>
            </a:r>
            <a:r>
              <a:rPr lang="ar-IQ" dirty="0">
                <a:latin typeface="Times New Roman" pitchFamily="18" charset="0"/>
                <a:cs typeface="Arial" charset="0"/>
              </a:rPr>
              <a:t>فكلما </a:t>
            </a:r>
            <a:r>
              <a:rPr lang="ar-IQ" dirty="0" smtClean="0">
                <a:latin typeface="Times New Roman" pitchFamily="18" charset="0"/>
                <a:cs typeface="Arial" charset="0"/>
              </a:rPr>
              <a:t>كانت</a:t>
            </a:r>
            <a:r>
              <a:rPr lang="ar-IQ" dirty="0">
                <a:latin typeface="Times New Roman" pitchFamily="18" charset="0"/>
                <a:cs typeface="Arial" charset="0"/>
              </a:rPr>
              <a:t> أي أن مقدار الربح في القوة </a:t>
            </a:r>
            <a:r>
              <a:rPr lang="ar-IQ" dirty="0" smtClean="0">
                <a:latin typeface="Times New Roman" pitchFamily="18" charset="0"/>
                <a:cs typeface="Arial" charset="0"/>
              </a:rPr>
              <a:t>تحدده ( </a:t>
            </a:r>
          </a:p>
          <a:p>
            <a:pPr marL="0" indent="0" algn="r" rtl="1">
              <a:buNone/>
            </a:pPr>
            <a:r>
              <a:rPr lang="ar-IQ" dirty="0" smtClean="0">
                <a:latin typeface="Times New Roman" pitchFamily="18" charset="0"/>
                <a:cs typeface="Arial" charset="0"/>
              </a:rPr>
              <a:t>فكلما </a:t>
            </a:r>
            <a:r>
              <a:rPr lang="ar-IQ" dirty="0">
                <a:latin typeface="Times New Roman" pitchFamily="18" charset="0"/>
                <a:cs typeface="Arial" charset="0"/>
              </a:rPr>
              <a:t>كانت </a:t>
            </a:r>
            <a:r>
              <a:rPr lang="en-US" dirty="0">
                <a:latin typeface="Times New Roman" pitchFamily="18" charset="0"/>
                <a:cs typeface="Arial" charset="0"/>
              </a:rPr>
              <a:t>A</a:t>
            </a:r>
            <a:r>
              <a:rPr lang="en-US" baseline="-25000" dirty="0">
                <a:latin typeface="Times New Roman" pitchFamily="18" charset="0"/>
                <a:cs typeface="Arial" charset="0"/>
              </a:rPr>
              <a:t>2</a:t>
            </a:r>
            <a:r>
              <a:rPr lang="ar-IQ" dirty="0">
                <a:latin typeface="Times New Roman" pitchFamily="18" charset="0"/>
                <a:cs typeface="Arial" charset="0"/>
              </a:rPr>
              <a:t> اكبر من </a:t>
            </a:r>
            <a:r>
              <a:rPr lang="en-US" dirty="0">
                <a:latin typeface="Times New Roman" pitchFamily="18" charset="0"/>
                <a:cs typeface="Arial" charset="0"/>
              </a:rPr>
              <a:t>A</a:t>
            </a:r>
            <a:r>
              <a:rPr lang="en-US" baseline="-25000" dirty="0">
                <a:latin typeface="Times New Roman" pitchFamily="18" charset="0"/>
                <a:cs typeface="Arial" charset="0"/>
              </a:rPr>
              <a:t>1</a:t>
            </a:r>
            <a:r>
              <a:rPr lang="ar-IQ" dirty="0">
                <a:latin typeface="Times New Roman" pitchFamily="18" charset="0"/>
                <a:cs typeface="Arial" charset="0"/>
              </a:rPr>
              <a:t> أمكن الحصول على ضغط اكبر. لهذا فان مثل هذا المكبس سيكون قادرا على رفع ثقل اكبر أو تسليط ضغط اكبر باستخدام قوة صغيرة.</a:t>
            </a:r>
          </a:p>
          <a:p>
            <a:pPr marL="0" indent="0" algn="r">
              <a:buNone/>
            </a:pPr>
            <a:endParaRPr lang="ar-IQ" dirty="0">
              <a:latin typeface="Times New Roman" pitchFamily="18" charset="0"/>
              <a:cs typeface="Arial" charset="0"/>
            </a:endParaRPr>
          </a:p>
          <a:p>
            <a:pPr marL="0" indent="0" algn="r">
              <a:buNone/>
            </a:pPr>
            <a:endParaRPr lang="ar-IQ" dirty="0" smtClean="0">
              <a:latin typeface="Times New Roman" pitchFamily="18" charset="0"/>
              <a:cs typeface="Arial" charset="0"/>
            </a:endParaRPr>
          </a:p>
          <a:p>
            <a:pPr marL="0" indent="0" algn="r">
              <a:buNone/>
            </a:pPr>
            <a:r>
              <a:rPr lang="ar-IQ" dirty="0" smtClean="0">
                <a:latin typeface="Times New Roman" pitchFamily="18" charset="0"/>
                <a:cs typeface="Arial" charset="0"/>
              </a:rPr>
              <a:t> </a:t>
            </a:r>
            <a:endParaRPr lang="en-US" dirty="0"/>
          </a:p>
        </p:txBody>
      </p:sp>
    </p:spTree>
    <p:extLst>
      <p:ext uri="{BB962C8B-B14F-4D97-AF65-F5344CB8AC3E}">
        <p14:creationId xmlns:p14="http://schemas.microsoft.com/office/powerpoint/2010/main" val="2433038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52400" y="381001"/>
            <a:ext cx="8229600" cy="1295400"/>
          </a:xfrm>
        </p:spPr>
        <p:txBody>
          <a:bodyPr/>
          <a:lstStyle/>
          <a:p>
            <a:r>
              <a:rPr lang="en-US" dirty="0"/>
              <a:t>Consider </a:t>
            </a:r>
            <a:r>
              <a:rPr lang="en-US" dirty="0">
                <a:solidFill>
                  <a:srgbClr val="FF0000"/>
                </a:solidFill>
              </a:rPr>
              <a:t>F</a:t>
            </a:r>
            <a:r>
              <a:rPr lang="en-US" baseline="-25000" dirty="0">
                <a:solidFill>
                  <a:srgbClr val="FF0000"/>
                </a:solidFill>
              </a:rPr>
              <a:t>1</a:t>
            </a:r>
            <a:r>
              <a:rPr lang="en-US" dirty="0"/>
              <a:t> moving through a distance </a:t>
            </a:r>
            <a:r>
              <a:rPr lang="en-US" dirty="0">
                <a:solidFill>
                  <a:srgbClr val="FF0000"/>
                </a:solidFill>
              </a:rPr>
              <a:t>d</a:t>
            </a:r>
            <a:r>
              <a:rPr lang="en-US" baseline="-25000" dirty="0">
                <a:solidFill>
                  <a:srgbClr val="FF0000"/>
                </a:solidFill>
              </a:rPr>
              <a:t>1</a:t>
            </a:r>
            <a:r>
              <a:rPr lang="en-US" dirty="0"/>
              <a:t>.</a:t>
            </a:r>
          </a:p>
          <a:p>
            <a:pPr lvl="1"/>
            <a:r>
              <a:rPr lang="en-US" dirty="0"/>
              <a:t>How large is the volume of the liquid displaced?</a:t>
            </a:r>
          </a:p>
        </p:txBody>
      </p:sp>
      <p:graphicFrame>
        <p:nvGraphicFramePr>
          <p:cNvPr id="5" name="كائن 4">
            <a:hlinkClick r:id="" action="ppaction://ole?verb=0"/>
          </p:cNvPr>
          <p:cNvGraphicFramePr>
            <a:graphicFrameLocks/>
          </p:cNvGraphicFramePr>
          <p:nvPr>
            <p:extLst>
              <p:ext uri="{D42A27DB-BD31-4B8C-83A1-F6EECF244321}">
                <p14:modId xmlns:p14="http://schemas.microsoft.com/office/powerpoint/2010/main" val="993589909"/>
              </p:ext>
            </p:extLst>
          </p:nvPr>
        </p:nvGraphicFramePr>
        <p:xfrm>
          <a:off x="1888980" y="1828800"/>
          <a:ext cx="2176607" cy="609600"/>
        </p:xfrm>
        <a:graphic>
          <a:graphicData uri="http://schemas.openxmlformats.org/presentationml/2006/ole">
            <mc:AlternateContent xmlns:mc="http://schemas.openxmlformats.org/markup-compatibility/2006">
              <mc:Choice xmlns:v="urn:schemas-microsoft-com:vml" Requires="v">
                <p:oleObj spid="_x0000_s2207" name="Equation" r:id="rId3" imgW="1200157" imgH="304755" progId="Equation.3">
                  <p:embed/>
                </p:oleObj>
              </mc:Choice>
              <mc:Fallback>
                <p:oleObj name="Equation" r:id="rId3" imgW="1200157" imgH="304755" progId="Equation.3">
                  <p:embed/>
                  <p:pic>
                    <p:nvPicPr>
                      <p:cNvPr id="0" name="Objec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blackGray">
                      <a:xfrm>
                        <a:off x="1888980" y="1828800"/>
                        <a:ext cx="2176607" cy="609600"/>
                      </a:xfrm>
                      <a:prstGeom prst="rect">
                        <a:avLst/>
                      </a:prstGeom>
                      <a:solidFill>
                        <a:schemeClr val="accent1"/>
                      </a:solidFill>
                      <a:ln>
                        <a:noFill/>
                      </a:ln>
                      <a:effectLst/>
                    </p:spPr>
                  </p:pic>
                </p:oleObj>
              </mc:Fallback>
            </mc:AlternateContent>
          </a:graphicData>
        </a:graphic>
      </p:graphicFrame>
      <p:sp>
        <p:nvSpPr>
          <p:cNvPr id="6" name="Rectangle 20"/>
          <p:cNvSpPr>
            <a:spLocks noChangeArrowheads="1"/>
          </p:cNvSpPr>
          <p:nvPr/>
        </p:nvSpPr>
        <p:spPr bwMode="auto">
          <a:xfrm>
            <a:off x="-327819" y="3124200"/>
            <a:ext cx="621427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685800" lvl="1" indent="-228600" algn="l">
              <a:lnSpc>
                <a:spcPct val="80000"/>
              </a:lnSpc>
              <a:spcBef>
                <a:spcPct val="30000"/>
              </a:spcBef>
              <a:buClr>
                <a:schemeClr val="tx2"/>
              </a:buClr>
              <a:buSzPct val="100000"/>
              <a:buFont typeface="Monotype Sorts" charset="2"/>
              <a:buChar char="ç"/>
            </a:pPr>
            <a:r>
              <a:rPr lang="en-US" sz="2800" i="0" dirty="0"/>
              <a:t>This volume determines the displacement of </a:t>
            </a:r>
            <a:r>
              <a:rPr lang="en-US" sz="2800" i="0" dirty="0" smtClean="0"/>
              <a:t>the </a:t>
            </a:r>
            <a:r>
              <a:rPr lang="en-US" sz="2800" i="0" dirty="0"/>
              <a:t>large piston.</a:t>
            </a:r>
          </a:p>
        </p:txBody>
      </p:sp>
      <p:graphicFrame>
        <p:nvGraphicFramePr>
          <p:cNvPr id="7" name="كائن 6">
            <a:hlinkClick r:id="" action="ppaction://ole?verb=0"/>
          </p:cNvPr>
          <p:cNvGraphicFramePr>
            <a:graphicFrameLocks/>
          </p:cNvGraphicFramePr>
          <p:nvPr>
            <p:extLst>
              <p:ext uri="{D42A27DB-BD31-4B8C-83A1-F6EECF244321}">
                <p14:modId xmlns:p14="http://schemas.microsoft.com/office/powerpoint/2010/main" val="1598364091"/>
              </p:ext>
            </p:extLst>
          </p:nvPr>
        </p:nvGraphicFramePr>
        <p:xfrm>
          <a:off x="1143000" y="4259119"/>
          <a:ext cx="1658938" cy="344487"/>
        </p:xfrm>
        <a:graphic>
          <a:graphicData uri="http://schemas.openxmlformats.org/presentationml/2006/ole">
            <mc:AlternateContent xmlns:mc="http://schemas.openxmlformats.org/markup-compatibility/2006">
              <mc:Choice xmlns:v="urn:schemas-microsoft-com:vml" Requires="v">
                <p:oleObj spid="_x0000_s2208" name="Equation" r:id="rId5" imgW="1142930" imgH="304755" progId="Equation.3">
                  <p:embed/>
                </p:oleObj>
              </mc:Choice>
              <mc:Fallback>
                <p:oleObj name="Equation" r:id="rId5" imgW="1142930" imgH="304755" progId="Equation.3">
                  <p:embed/>
                  <p:pic>
                    <p:nvPicPr>
                      <p:cNvPr id="0" name="Objec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blackGray">
                      <a:xfrm>
                        <a:off x="1143000" y="4259119"/>
                        <a:ext cx="1658938" cy="344487"/>
                      </a:xfrm>
                      <a:prstGeom prst="rect">
                        <a:avLst/>
                      </a:prstGeom>
                      <a:solidFill>
                        <a:schemeClr val="accent1"/>
                      </a:solidFill>
                      <a:ln>
                        <a:noFill/>
                      </a:ln>
                      <a:effectLst/>
                    </p:spPr>
                  </p:pic>
                </p:oleObj>
              </mc:Fallback>
            </mc:AlternateContent>
          </a:graphicData>
        </a:graphic>
      </p:graphicFrame>
      <p:grpSp>
        <p:nvGrpSpPr>
          <p:cNvPr id="8" name="Group 9"/>
          <p:cNvGrpSpPr>
            <a:grpSpLocks/>
          </p:cNvGrpSpPr>
          <p:nvPr/>
        </p:nvGrpSpPr>
        <p:grpSpPr bwMode="auto">
          <a:xfrm>
            <a:off x="3124200" y="4117975"/>
            <a:ext cx="2762250" cy="758825"/>
            <a:chOff x="2179" y="2578"/>
            <a:chExt cx="1740" cy="478"/>
          </a:xfrm>
        </p:grpSpPr>
        <p:sp>
          <p:nvSpPr>
            <p:cNvPr id="9" name="AutoShape 10"/>
            <p:cNvSpPr>
              <a:spLocks noChangeArrowheads="1"/>
            </p:cNvSpPr>
            <p:nvPr/>
          </p:nvSpPr>
          <p:spPr bwMode="blackGray">
            <a:xfrm>
              <a:off x="2179" y="2718"/>
              <a:ext cx="327" cy="179"/>
            </a:xfrm>
            <a:prstGeom prst="rightArrow">
              <a:avLst>
                <a:gd name="adj1" fmla="val 50000"/>
                <a:gd name="adj2" fmla="val 45670"/>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0" name="Object 11">
              <a:hlinkClick r:id="" action="ppaction://ole?verb=0"/>
            </p:cNvPr>
            <p:cNvGraphicFramePr>
              <a:graphicFrameLocks/>
            </p:cNvGraphicFramePr>
            <p:nvPr>
              <p:extLst>
                <p:ext uri="{D42A27DB-BD31-4B8C-83A1-F6EECF244321}">
                  <p14:modId xmlns:p14="http://schemas.microsoft.com/office/powerpoint/2010/main" val="2008151038"/>
                </p:ext>
              </p:extLst>
            </p:nvPr>
          </p:nvGraphicFramePr>
          <p:xfrm>
            <a:off x="2803" y="2586"/>
            <a:ext cx="1080" cy="462"/>
          </p:xfrm>
          <a:graphic>
            <a:graphicData uri="http://schemas.openxmlformats.org/presentationml/2006/ole">
              <mc:AlternateContent xmlns:mc="http://schemas.openxmlformats.org/markup-compatibility/2006">
                <mc:Choice xmlns:v="urn:schemas-microsoft-com:vml" Requires="v">
                  <p:oleObj spid="_x0000_s2209" name="Equation" r:id="rId7" imgW="1193760" imgH="672840" progId="Equation.3">
                    <p:embed/>
                  </p:oleObj>
                </mc:Choice>
                <mc:Fallback>
                  <p:oleObj name="Equation" r:id="rId7" imgW="1193760" imgH="672840" progId="Equation.3">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blackGray">
                        <a:xfrm>
                          <a:off x="2803" y="2586"/>
                          <a:ext cx="1080" cy="462"/>
                        </a:xfrm>
                        <a:prstGeom prst="rect">
                          <a:avLst/>
                        </a:prstGeom>
                        <a:solidFill>
                          <a:schemeClr val="accent1"/>
                        </a:solidFill>
                        <a:ln>
                          <a:noFill/>
                        </a:ln>
                        <a:effectLst/>
                      </p:spPr>
                    </p:pic>
                  </p:oleObj>
                </mc:Fallback>
              </mc:AlternateContent>
            </a:graphicData>
          </a:graphic>
        </p:graphicFrame>
        <p:sp>
          <p:nvSpPr>
            <p:cNvPr id="11" name="AutoShape 12"/>
            <p:cNvSpPr>
              <a:spLocks noChangeArrowheads="1"/>
            </p:cNvSpPr>
            <p:nvPr/>
          </p:nvSpPr>
          <p:spPr bwMode="blackGray">
            <a:xfrm>
              <a:off x="2772" y="2578"/>
              <a:ext cx="1147" cy="478"/>
            </a:xfrm>
            <a:prstGeom prst="roundRect">
              <a:avLst>
                <a:gd name="adj" fmla="val 16667"/>
              </a:avLst>
            </a:prstGeom>
            <a:noFill/>
            <a:ln w="19050">
              <a:solidFill>
                <a:srgbClr val="FAFD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4"/>
          <p:cNvGrpSpPr>
            <a:grpSpLocks/>
          </p:cNvGrpSpPr>
          <p:nvPr/>
        </p:nvGrpSpPr>
        <p:grpSpPr bwMode="auto">
          <a:xfrm>
            <a:off x="3124200" y="4905381"/>
            <a:ext cx="5297488" cy="733426"/>
            <a:chOff x="2031" y="3091"/>
            <a:chExt cx="3337" cy="462"/>
          </a:xfrm>
          <a:solidFill>
            <a:schemeClr val="accent1"/>
          </a:solidFill>
        </p:grpSpPr>
        <p:sp>
          <p:nvSpPr>
            <p:cNvPr id="13" name="AutoShape 15"/>
            <p:cNvSpPr>
              <a:spLocks noChangeArrowheads="1"/>
            </p:cNvSpPr>
            <p:nvPr/>
          </p:nvSpPr>
          <p:spPr bwMode="blackGray">
            <a:xfrm>
              <a:off x="2031" y="3189"/>
              <a:ext cx="327" cy="179"/>
            </a:xfrm>
            <a:prstGeom prst="rightArrow">
              <a:avLst>
                <a:gd name="adj1" fmla="val 50000"/>
                <a:gd name="adj2" fmla="val 45670"/>
              </a:avLst>
            </a:prstGeom>
            <a:grp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4" name="Object 16">
              <a:hlinkClick r:id="" action="ppaction://ole?verb=0"/>
            </p:cNvPr>
            <p:cNvGraphicFramePr>
              <a:graphicFrameLocks/>
            </p:cNvGraphicFramePr>
            <p:nvPr>
              <p:extLst>
                <p:ext uri="{D42A27DB-BD31-4B8C-83A1-F6EECF244321}">
                  <p14:modId xmlns:p14="http://schemas.microsoft.com/office/powerpoint/2010/main" val="902083062"/>
                </p:ext>
              </p:extLst>
            </p:nvPr>
          </p:nvGraphicFramePr>
          <p:xfrm>
            <a:off x="2440" y="3091"/>
            <a:ext cx="2928" cy="462"/>
          </p:xfrm>
          <a:graphic>
            <a:graphicData uri="http://schemas.openxmlformats.org/presentationml/2006/ole">
              <mc:AlternateContent xmlns:mc="http://schemas.openxmlformats.org/markup-compatibility/2006">
                <mc:Choice xmlns:v="urn:schemas-microsoft-com:vml" Requires="v">
                  <p:oleObj spid="_x0000_s2210" name="معادلة" r:id="rId9" imgW="3238200" imgH="672840" progId="Equation.3">
                    <p:embed/>
                  </p:oleObj>
                </mc:Choice>
                <mc:Fallback>
                  <p:oleObj name="معادلة" r:id="rId9" imgW="3238200" imgH="672840" progId="Equation.3">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blackGray">
                        <a:xfrm>
                          <a:off x="2440" y="3091"/>
                          <a:ext cx="2928" cy="462"/>
                        </a:xfrm>
                        <a:prstGeom prst="rect">
                          <a:avLst/>
                        </a:prstGeom>
                        <a:solidFill>
                          <a:schemeClr val="accent1"/>
                        </a:solidFill>
                        <a:ln>
                          <a:noFill/>
                        </a:ln>
                        <a:effectLst/>
                      </p:spPr>
                    </p:pic>
                  </p:oleObj>
                </mc:Fallback>
              </mc:AlternateContent>
            </a:graphicData>
          </a:graphic>
        </p:graphicFrame>
      </p:grpSp>
      <p:sp>
        <p:nvSpPr>
          <p:cNvPr id="15" name="Rectangle 13"/>
          <p:cNvSpPr>
            <a:spLocks noChangeArrowheads="1"/>
          </p:cNvSpPr>
          <p:nvPr/>
        </p:nvSpPr>
        <p:spPr bwMode="blackGray">
          <a:xfrm>
            <a:off x="381000" y="5638800"/>
            <a:ext cx="8763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285750" indent="-285750" algn="l">
              <a:lnSpc>
                <a:spcPct val="90000"/>
              </a:lnSpc>
              <a:spcBef>
                <a:spcPct val="30000"/>
              </a:spcBef>
              <a:buClr>
                <a:schemeClr val="accent1"/>
              </a:buClr>
              <a:buSzPct val="80000"/>
              <a:buFont typeface="Monotype Sorts" charset="2"/>
              <a:buChar char="l"/>
            </a:pPr>
            <a:r>
              <a:rPr lang="en-US" sz="2800" i="0" dirty="0">
                <a:latin typeface="Times New Roman" pitchFamily="18" charset="0"/>
                <a:cs typeface="Times New Roman" pitchFamily="18" charset="0"/>
              </a:rPr>
              <a:t>Therefore the work done by F</a:t>
            </a:r>
            <a:r>
              <a:rPr lang="en-US" sz="2800" i="0" baseline="-25000" dirty="0">
                <a:latin typeface="Times New Roman" pitchFamily="18" charset="0"/>
                <a:cs typeface="Times New Roman" pitchFamily="18" charset="0"/>
              </a:rPr>
              <a:t>1</a:t>
            </a:r>
            <a:r>
              <a:rPr lang="en-US" sz="2800" i="0" dirty="0">
                <a:latin typeface="Times New Roman" pitchFamily="18" charset="0"/>
                <a:cs typeface="Times New Roman" pitchFamily="18" charset="0"/>
              </a:rPr>
              <a:t> equals the work done by </a:t>
            </a:r>
            <a:r>
              <a:rPr lang="en-US" sz="2800" i="0" dirty="0" smtClean="0">
                <a:latin typeface="Times New Roman" pitchFamily="18" charset="0"/>
                <a:cs typeface="Times New Roman" pitchFamily="18" charset="0"/>
              </a:rPr>
              <a:t>F</a:t>
            </a:r>
            <a:r>
              <a:rPr lang="en-US" sz="2800" i="0" baseline="-25000" dirty="0" smtClean="0">
                <a:latin typeface="Times New Roman" pitchFamily="18" charset="0"/>
                <a:cs typeface="Times New Roman" pitchFamily="18" charset="0"/>
              </a:rPr>
              <a:t>2         . </a:t>
            </a:r>
            <a:r>
              <a:rPr lang="en-US" sz="2800" i="0" dirty="0" smtClean="0">
                <a:latin typeface="Times New Roman" pitchFamily="18" charset="0"/>
                <a:cs typeface="Times New Roman" pitchFamily="18" charset="0"/>
              </a:rPr>
              <a:t>We </a:t>
            </a:r>
            <a:r>
              <a:rPr lang="en-US" sz="2800" i="0" dirty="0">
                <a:latin typeface="Times New Roman" pitchFamily="18" charset="0"/>
                <a:cs typeface="Times New Roman" pitchFamily="18" charset="0"/>
              </a:rPr>
              <a:t>have NOT obtained “something for nothing</a:t>
            </a:r>
            <a:r>
              <a:rPr lang="en-US" sz="3600" i="0" dirty="0">
                <a:latin typeface="Times New Roman" pitchFamily="18" charset="0"/>
                <a:cs typeface="Times New Roman" pitchFamily="18" charset="0"/>
              </a:rPr>
              <a:t>”.</a:t>
            </a:r>
          </a:p>
        </p:txBody>
      </p:sp>
      <p:grpSp>
        <p:nvGrpSpPr>
          <p:cNvPr id="19" name="Group 4"/>
          <p:cNvGrpSpPr>
            <a:grpSpLocks/>
          </p:cNvGrpSpPr>
          <p:nvPr/>
        </p:nvGrpSpPr>
        <p:grpSpPr bwMode="auto">
          <a:xfrm>
            <a:off x="6048375" y="1630362"/>
            <a:ext cx="2790825" cy="2484438"/>
            <a:chOff x="672" y="2064"/>
            <a:chExt cx="1968" cy="1776"/>
          </a:xfrm>
        </p:grpSpPr>
        <p:sp>
          <p:nvSpPr>
            <p:cNvPr id="20" name="Rectangle 5"/>
            <p:cNvSpPr>
              <a:spLocks noChangeArrowheads="1"/>
            </p:cNvSpPr>
            <p:nvPr/>
          </p:nvSpPr>
          <p:spPr bwMode="auto">
            <a:xfrm>
              <a:off x="672" y="2064"/>
              <a:ext cx="1968" cy="1776"/>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 name="Object 6">
              <a:hlinkClick r:id="" action="ppaction://ole?verb=0"/>
            </p:cNvPr>
            <p:cNvGraphicFramePr>
              <a:graphicFrameLocks/>
            </p:cNvGraphicFramePr>
            <p:nvPr>
              <p:extLst>
                <p:ext uri="{D42A27DB-BD31-4B8C-83A1-F6EECF244321}">
                  <p14:modId xmlns:p14="http://schemas.microsoft.com/office/powerpoint/2010/main" val="2171514227"/>
                </p:ext>
              </p:extLst>
            </p:nvPr>
          </p:nvGraphicFramePr>
          <p:xfrm>
            <a:off x="746" y="2169"/>
            <a:ext cx="1846" cy="1623"/>
          </p:xfrm>
          <a:graphic>
            <a:graphicData uri="http://schemas.openxmlformats.org/presentationml/2006/ole">
              <mc:AlternateContent xmlns:mc="http://schemas.openxmlformats.org/markup-compatibility/2006">
                <mc:Choice xmlns:v="urn:schemas-microsoft-com:vml" Requires="v">
                  <p:oleObj spid="_x0000_s2211" name="Microsoft Drawing" r:id="rId11" imgW="5106960" imgH="4493880" progId="MSDraw">
                    <p:embed/>
                  </p:oleObj>
                </mc:Choice>
                <mc:Fallback>
                  <p:oleObj name="Microsoft Drawing" r:id="rId11" imgW="5106960" imgH="4493880" progId="MSDraw">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 y="2169"/>
                          <a:ext cx="1846" cy="1623"/>
                        </a:xfrm>
                        <a:prstGeom prst="rect">
                          <a:avLst/>
                        </a:prstGeom>
                        <a:solidFill>
                          <a:schemeClr val="accent1"/>
                        </a:solidFill>
                        <a:ln>
                          <a:noFill/>
                        </a:ln>
                        <a:effectLst/>
                      </p:spPr>
                    </p:pic>
                  </p:oleObj>
                </mc:Fallback>
              </mc:AlternateContent>
            </a:graphicData>
          </a:graphic>
        </p:graphicFrame>
      </p:grpSp>
    </p:spTree>
    <p:extLst>
      <p:ext uri="{BB962C8B-B14F-4D97-AF65-F5344CB8AC3E}">
        <p14:creationId xmlns:p14="http://schemas.microsoft.com/office/powerpoint/2010/main" val="117018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P spid="6" grpId="0" build="p" bldLvl="2" autoUpdateAnimBg="0"/>
      <p:bldP spid="1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ctr"/>
            <a:r>
              <a:rPr lang="en-US" dirty="0" smtClean="0">
                <a:solidFill>
                  <a:srgbClr val="FF0000"/>
                </a:solidFill>
              </a:rPr>
              <a:t>Example on Pascal's Principle</a:t>
            </a:r>
          </a:p>
          <a:p>
            <a:r>
              <a:rPr lang="en-US" dirty="0" smtClean="0"/>
              <a:t>If the area of the output piston is 20times that the input cylinder , the force is multiplied by a factor of 20 ,thus a force of 200 </a:t>
            </a:r>
            <a:r>
              <a:rPr lang="en-US" dirty="0" err="1" smtClean="0"/>
              <a:t>Ib</a:t>
            </a:r>
            <a:r>
              <a:rPr lang="en-US" dirty="0" smtClean="0"/>
              <a:t> could left a 4000 </a:t>
            </a:r>
            <a:r>
              <a:rPr lang="en-US" dirty="0" err="1" smtClean="0"/>
              <a:t>Ib</a:t>
            </a:r>
            <a:r>
              <a:rPr lang="en-US" dirty="0" smtClean="0"/>
              <a:t> car?</a:t>
            </a:r>
          </a:p>
          <a:p>
            <a:endParaRPr lang="en-US" dirty="0"/>
          </a:p>
          <a:p>
            <a:r>
              <a:rPr lang="en-US" dirty="0" smtClean="0"/>
              <a:t>Ex: calculated the force that can carry out a car 3000Kg by using the piston with area 15cm</a:t>
            </a:r>
            <a:r>
              <a:rPr lang="en-US" baseline="30000" dirty="0" smtClean="0"/>
              <a:t>2</a:t>
            </a:r>
            <a:r>
              <a:rPr lang="en-US" dirty="0" smtClean="0"/>
              <a:t> and the area of another piston is a 2000cm</a:t>
            </a:r>
            <a:r>
              <a:rPr lang="en-US" baseline="30000" dirty="0" smtClean="0"/>
              <a:t>2 ,</a:t>
            </a:r>
            <a:r>
              <a:rPr lang="en-US" dirty="0" smtClean="0"/>
              <a:t>assume the gravity is 10m/s</a:t>
            </a:r>
            <a:r>
              <a:rPr lang="en-US" baseline="30000" dirty="0" smtClean="0"/>
              <a:t>2</a:t>
            </a:r>
            <a:r>
              <a:rPr lang="en-US" dirty="0" smtClean="0"/>
              <a:t> ? </a:t>
            </a:r>
            <a:endParaRPr lang="en-US" dirty="0"/>
          </a:p>
        </p:txBody>
      </p:sp>
    </p:spTree>
    <p:extLst>
      <p:ext uri="{BB962C8B-B14F-4D97-AF65-F5344CB8AC3E}">
        <p14:creationId xmlns:p14="http://schemas.microsoft.com/office/powerpoint/2010/main" val="875118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latin typeface="Times New Roman" pitchFamily="18" charset="0"/>
                <a:cs typeface="Times New Roman" pitchFamily="18" charset="0"/>
              </a:rPr>
              <a:t>Archimedes Principle</a:t>
            </a:r>
            <a:r>
              <a:rPr lang="ar-IQ" u="sng" dirty="0" smtClean="0">
                <a:solidFill>
                  <a:srgbClr val="002060"/>
                </a:solidFill>
              </a:rPr>
              <a:t/>
            </a:r>
            <a:br>
              <a:rPr lang="ar-IQ" u="sng" dirty="0" smtClean="0">
                <a:solidFill>
                  <a:srgbClr val="002060"/>
                </a:solidFill>
              </a:rPr>
            </a:br>
            <a:endParaRPr lang="en-US" dirty="0"/>
          </a:p>
        </p:txBody>
      </p:sp>
      <p:grpSp>
        <p:nvGrpSpPr>
          <p:cNvPr id="4" name="Group 4"/>
          <p:cNvGrpSpPr>
            <a:grpSpLocks/>
          </p:cNvGrpSpPr>
          <p:nvPr/>
        </p:nvGrpSpPr>
        <p:grpSpPr bwMode="auto">
          <a:xfrm>
            <a:off x="4495800" y="2239350"/>
            <a:ext cx="4419600" cy="3094650"/>
            <a:chOff x="2235" y="3330"/>
            <a:chExt cx="4695" cy="3225"/>
          </a:xfrm>
        </p:grpSpPr>
        <p:sp>
          <p:nvSpPr>
            <p:cNvPr id="5" name="Rectangle 16"/>
            <p:cNvSpPr>
              <a:spLocks noChangeArrowheads="1"/>
            </p:cNvSpPr>
            <p:nvPr/>
          </p:nvSpPr>
          <p:spPr bwMode="auto">
            <a:xfrm>
              <a:off x="2235" y="3330"/>
              <a:ext cx="4695" cy="32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en-US" sz="2000">
                <a:solidFill>
                  <a:srgbClr val="002060"/>
                </a:solidFill>
                <a:latin typeface="Arial" pitchFamily="34" charset="0"/>
                <a:cs typeface="Arial" pitchFamily="34" charset="0"/>
              </a:endParaRPr>
            </a:p>
          </p:txBody>
        </p:sp>
        <p:sp>
          <p:nvSpPr>
            <p:cNvPr id="6" name="Rectangle 15" descr="10%"/>
            <p:cNvSpPr>
              <a:spLocks noChangeArrowheads="1"/>
            </p:cNvSpPr>
            <p:nvPr/>
          </p:nvSpPr>
          <p:spPr bwMode="auto">
            <a:xfrm>
              <a:off x="2251" y="3976"/>
              <a:ext cx="4662" cy="2549"/>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sz="2000">
                <a:solidFill>
                  <a:srgbClr val="002060"/>
                </a:solidFill>
                <a:latin typeface="Arial" pitchFamily="34" charset="0"/>
                <a:cs typeface="Arial" pitchFamily="34" charset="0"/>
              </a:endParaRPr>
            </a:p>
          </p:txBody>
        </p:sp>
        <p:cxnSp>
          <p:nvCxnSpPr>
            <p:cNvPr id="7" name="AutoShape 12"/>
            <p:cNvCxnSpPr>
              <a:cxnSpLocks noChangeShapeType="1"/>
            </p:cNvCxnSpPr>
            <p:nvPr/>
          </p:nvCxnSpPr>
          <p:spPr bwMode="auto">
            <a:xfrm rot="5400000">
              <a:off x="4174" y="4545"/>
              <a:ext cx="1140" cy="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 name="AutoShape 11"/>
            <p:cNvCxnSpPr>
              <a:cxnSpLocks noChangeShapeType="1"/>
            </p:cNvCxnSpPr>
            <p:nvPr/>
          </p:nvCxnSpPr>
          <p:spPr bwMode="auto">
            <a:xfrm rot="16200000" flipH="1">
              <a:off x="2163" y="5262"/>
              <a:ext cx="2580" cy="6"/>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 name="Text Box 7"/>
            <p:cNvSpPr txBox="1">
              <a:spLocks noChangeArrowheads="1"/>
            </p:cNvSpPr>
            <p:nvPr/>
          </p:nvSpPr>
          <p:spPr bwMode="auto">
            <a:xfrm>
              <a:off x="5610" y="5280"/>
              <a:ext cx="719"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ar-SA" sz="2000">
                <a:solidFill>
                  <a:srgbClr val="002060"/>
                </a:solidFill>
              </a:endParaRPr>
            </a:p>
          </p:txBody>
        </p:sp>
        <p:sp>
          <p:nvSpPr>
            <p:cNvPr id="12" name="Text Box 6"/>
            <p:cNvSpPr txBox="1">
              <a:spLocks noChangeArrowheads="1"/>
            </p:cNvSpPr>
            <p:nvPr/>
          </p:nvSpPr>
          <p:spPr bwMode="auto">
            <a:xfrm>
              <a:off x="4583" y="5025"/>
              <a:ext cx="719" cy="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ar-IQ" sz="2000">
                <a:solidFill>
                  <a:srgbClr val="002060"/>
                </a:solidFill>
              </a:endParaRPr>
            </a:p>
          </p:txBody>
        </p:sp>
        <p:sp>
          <p:nvSpPr>
            <p:cNvPr id="13" name="Text Box 5"/>
            <p:cNvSpPr txBox="1">
              <a:spLocks noChangeArrowheads="1"/>
            </p:cNvSpPr>
            <p:nvPr/>
          </p:nvSpPr>
          <p:spPr bwMode="auto">
            <a:xfrm>
              <a:off x="3449" y="5364"/>
              <a:ext cx="84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000" dirty="0">
                  <a:solidFill>
                    <a:srgbClr val="002060"/>
                  </a:solidFill>
                </a:rPr>
                <a:t>    D</a:t>
              </a:r>
              <a:endParaRPr lang="ar-SA" sz="2000" dirty="0">
                <a:solidFill>
                  <a:srgbClr val="002060"/>
                </a:solidFill>
              </a:endParaRPr>
            </a:p>
          </p:txBody>
        </p:sp>
      </p:grpSp>
      <p:sp>
        <p:nvSpPr>
          <p:cNvPr id="14" name="Rectangle 56"/>
          <p:cNvSpPr>
            <a:spLocks noChangeArrowheads="1"/>
          </p:cNvSpPr>
          <p:nvPr/>
        </p:nvSpPr>
        <p:spPr bwMode="auto">
          <a:xfrm>
            <a:off x="7802563" y="4191000"/>
            <a:ext cx="350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dirty="0">
                <a:solidFill>
                  <a:srgbClr val="002060"/>
                </a:solidFill>
              </a:rPr>
              <a:t>E</a:t>
            </a:r>
            <a:endParaRPr lang="ar-SA" sz="2400" dirty="0">
              <a:solidFill>
                <a:srgbClr val="002060"/>
              </a:solidFill>
            </a:endParaRPr>
          </a:p>
        </p:txBody>
      </p:sp>
      <p:sp>
        <p:nvSpPr>
          <p:cNvPr id="15" name="Rectangle 58"/>
          <p:cNvSpPr>
            <a:spLocks noChangeArrowheads="1"/>
          </p:cNvSpPr>
          <p:nvPr/>
        </p:nvSpPr>
        <p:spPr bwMode="auto">
          <a:xfrm rot="10800000" flipV="1">
            <a:off x="6400800" y="4750742"/>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400" b="1" dirty="0">
                <a:solidFill>
                  <a:srgbClr val="002060"/>
                </a:solidFill>
              </a:rPr>
              <a:t>C</a:t>
            </a:r>
            <a:endParaRPr lang="ar-SA" sz="2400" b="1" dirty="0">
              <a:solidFill>
                <a:srgbClr val="002060"/>
              </a:solidFill>
            </a:endParaRPr>
          </a:p>
        </p:txBody>
      </p:sp>
      <p:sp>
        <p:nvSpPr>
          <p:cNvPr id="16" name="Down Arrow 29"/>
          <p:cNvSpPr/>
          <p:nvPr/>
        </p:nvSpPr>
        <p:spPr>
          <a:xfrm>
            <a:off x="7010400" y="3352800"/>
            <a:ext cx="2286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002060"/>
              </a:solidFill>
              <a:latin typeface="Arial" pitchFamily="34" charset="0"/>
              <a:cs typeface="Arial" pitchFamily="34" charset="0"/>
            </a:endParaRPr>
          </a:p>
        </p:txBody>
      </p:sp>
      <p:sp>
        <p:nvSpPr>
          <p:cNvPr id="17" name="Up Arrow 30"/>
          <p:cNvSpPr/>
          <p:nvPr/>
        </p:nvSpPr>
        <p:spPr>
          <a:xfrm>
            <a:off x="7010400" y="4800600"/>
            <a:ext cx="228600" cy="533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solidFill>
                <a:srgbClr val="002060"/>
              </a:solidFill>
              <a:latin typeface="Arial" pitchFamily="34" charset="0"/>
              <a:cs typeface="Arial" pitchFamily="34" charset="0"/>
            </a:endParaRPr>
          </a:p>
        </p:txBody>
      </p:sp>
      <p:sp>
        <p:nvSpPr>
          <p:cNvPr id="18" name="Rectangle 59"/>
          <p:cNvSpPr>
            <a:spLocks noChangeArrowheads="1"/>
          </p:cNvSpPr>
          <p:nvPr/>
        </p:nvSpPr>
        <p:spPr bwMode="auto">
          <a:xfrm>
            <a:off x="6511925" y="3276600"/>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rgbClr val="002060"/>
                </a:solidFill>
              </a:rPr>
              <a:t>h</a:t>
            </a:r>
            <a:r>
              <a:rPr lang="en-US" sz="2000" baseline="-25000" dirty="0">
                <a:solidFill>
                  <a:srgbClr val="002060"/>
                </a:solidFill>
              </a:rPr>
              <a:t>2</a:t>
            </a:r>
            <a:endParaRPr lang="ar-SA" sz="2000" baseline="-25000" dirty="0">
              <a:solidFill>
                <a:srgbClr val="002060"/>
              </a:solidFill>
            </a:endParaRPr>
          </a:p>
        </p:txBody>
      </p:sp>
      <p:sp>
        <p:nvSpPr>
          <p:cNvPr id="19" name="Rectangle 60"/>
          <p:cNvSpPr>
            <a:spLocks noChangeArrowheads="1"/>
          </p:cNvSpPr>
          <p:nvPr/>
        </p:nvSpPr>
        <p:spPr bwMode="auto">
          <a:xfrm>
            <a:off x="4911725" y="4114800"/>
            <a:ext cx="42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a:solidFill>
                  <a:srgbClr val="002060"/>
                </a:solidFill>
              </a:rPr>
              <a:t>h</a:t>
            </a:r>
            <a:r>
              <a:rPr lang="en-US" sz="2000" baseline="-25000" dirty="0">
                <a:solidFill>
                  <a:srgbClr val="002060"/>
                </a:solidFill>
              </a:rPr>
              <a:t>1</a:t>
            </a:r>
            <a:endParaRPr lang="ar-SA" sz="2000" baseline="-25000" dirty="0">
              <a:solidFill>
                <a:srgbClr val="002060"/>
              </a:solidFill>
            </a:endParaRPr>
          </a:p>
        </p:txBody>
      </p:sp>
      <p:sp>
        <p:nvSpPr>
          <p:cNvPr id="20" name="Rectangle 57"/>
          <p:cNvSpPr>
            <a:spLocks noChangeArrowheads="1"/>
          </p:cNvSpPr>
          <p:nvPr/>
        </p:nvSpPr>
        <p:spPr bwMode="auto">
          <a:xfrm>
            <a:off x="6401568" y="3657600"/>
            <a:ext cx="3802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800" dirty="0">
                <a:solidFill>
                  <a:srgbClr val="002060"/>
                </a:solidFill>
              </a:rPr>
              <a:t>B</a:t>
            </a:r>
            <a:endParaRPr lang="ar-SA" sz="2800" dirty="0">
              <a:solidFill>
                <a:srgbClr val="002060"/>
              </a:solidFill>
            </a:endParaRPr>
          </a:p>
        </p:txBody>
      </p:sp>
      <p:sp>
        <p:nvSpPr>
          <p:cNvPr id="28" name="Rectangle 25"/>
          <p:cNvSpPr/>
          <p:nvPr/>
        </p:nvSpPr>
        <p:spPr>
          <a:xfrm>
            <a:off x="6400800" y="4072855"/>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002060"/>
              </a:solidFill>
              <a:latin typeface="Arial" pitchFamily="34" charset="0"/>
              <a:cs typeface="Arial" pitchFamily="34" charset="0"/>
            </a:endParaRPr>
          </a:p>
        </p:txBody>
      </p:sp>
      <p:sp>
        <p:nvSpPr>
          <p:cNvPr id="29" name="Rectangle 6"/>
          <p:cNvSpPr>
            <a:spLocks/>
          </p:cNvSpPr>
          <p:nvPr/>
        </p:nvSpPr>
        <p:spPr bwMode="auto">
          <a:xfrm>
            <a:off x="461962" y="914400"/>
            <a:ext cx="837723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8" bIns="0"/>
          <a:lstStyle/>
          <a:p>
            <a:pPr marL="57150">
              <a:spcBef>
                <a:spcPts val="1613"/>
              </a:spcBef>
            </a:pPr>
            <a:r>
              <a:rPr lang="en-US" altLang="en-US" sz="2500" u="sng" dirty="0">
                <a:solidFill>
                  <a:srgbClr val="111111"/>
                </a:solidFill>
                <a:latin typeface="Arial Bold" charset="0"/>
                <a:cs typeface="Arial Bold" charset="0"/>
                <a:sym typeface="Arial Bold" charset="0"/>
              </a:rPr>
              <a:t>Archimedes’ Principle:</a:t>
            </a:r>
            <a:r>
              <a:rPr lang="en-US" altLang="en-US" sz="2400" dirty="0">
                <a:solidFill>
                  <a:srgbClr val="111111"/>
                </a:solidFill>
                <a:latin typeface="Arial Bold" charset="0"/>
                <a:cs typeface="Arial Bold" charset="0"/>
                <a:sym typeface="Arial Bold" charset="0"/>
              </a:rPr>
              <a:t> An object </a:t>
            </a:r>
            <a:r>
              <a:rPr lang="en-US" altLang="en-US" sz="2400" dirty="0">
                <a:solidFill>
                  <a:srgbClr val="0044FE"/>
                </a:solidFill>
                <a:latin typeface="Arial Bold" charset="0"/>
                <a:cs typeface="Arial Bold" charset="0"/>
                <a:sym typeface="Arial Bold" charset="0"/>
              </a:rPr>
              <a:t>completely immersed</a:t>
            </a:r>
            <a:r>
              <a:rPr lang="en-US" altLang="en-US" sz="2400" dirty="0">
                <a:solidFill>
                  <a:srgbClr val="111111"/>
                </a:solidFill>
                <a:latin typeface="Arial Bold" charset="0"/>
                <a:cs typeface="Arial Bold" charset="0"/>
                <a:sym typeface="Arial Bold" charset="0"/>
              </a:rPr>
              <a:t> in a fluid experiences an upward buoyant force </a:t>
            </a:r>
            <a:r>
              <a:rPr lang="en-US" altLang="en-US" sz="2400" dirty="0">
                <a:solidFill>
                  <a:srgbClr val="D90B00"/>
                </a:solidFill>
                <a:latin typeface="Arial Bold" charset="0"/>
                <a:cs typeface="Arial Bold" charset="0"/>
                <a:sym typeface="Arial Bold" charset="0"/>
              </a:rPr>
              <a:t>equal</a:t>
            </a:r>
            <a:r>
              <a:rPr lang="en-US" altLang="en-US" sz="2400" dirty="0">
                <a:solidFill>
                  <a:srgbClr val="111111"/>
                </a:solidFill>
                <a:latin typeface="Arial Bold" charset="0"/>
                <a:cs typeface="Arial Bold" charset="0"/>
                <a:sym typeface="Arial Bold" charset="0"/>
              </a:rPr>
              <a:t> in magnitude to the </a:t>
            </a:r>
            <a:r>
              <a:rPr lang="en-US" altLang="en-US" sz="2400" dirty="0">
                <a:solidFill>
                  <a:srgbClr val="D90B00"/>
                </a:solidFill>
                <a:latin typeface="Arial Bold" charset="0"/>
                <a:cs typeface="Arial Bold" charset="0"/>
                <a:sym typeface="Arial Bold" charset="0"/>
              </a:rPr>
              <a:t>weight of fluid displaced</a:t>
            </a:r>
            <a:r>
              <a:rPr lang="en-US" altLang="en-US" sz="2400" dirty="0">
                <a:solidFill>
                  <a:srgbClr val="111111"/>
                </a:solidFill>
                <a:latin typeface="Arial Bold" charset="0"/>
                <a:cs typeface="Arial Bold" charset="0"/>
                <a:sym typeface="Arial Bold" charset="0"/>
              </a:rPr>
              <a:t> by the object. </a:t>
            </a:r>
          </a:p>
        </p:txBody>
      </p:sp>
      <p:grpSp>
        <p:nvGrpSpPr>
          <p:cNvPr id="30" name="Group 4"/>
          <p:cNvGrpSpPr>
            <a:grpSpLocks/>
          </p:cNvGrpSpPr>
          <p:nvPr/>
        </p:nvGrpSpPr>
        <p:grpSpPr bwMode="auto">
          <a:xfrm>
            <a:off x="457200" y="2735263"/>
            <a:ext cx="3733800" cy="2217737"/>
            <a:chOff x="0" y="0"/>
            <a:chExt cx="4696" cy="1168"/>
          </a:xfrm>
        </p:grpSpPr>
        <p:sp>
          <p:nvSpPr>
            <p:cNvPr id="31" name="Rectangle 1"/>
            <p:cNvSpPr>
              <a:spLocks/>
            </p:cNvSpPr>
            <p:nvPr/>
          </p:nvSpPr>
          <p:spPr bwMode="auto">
            <a:xfrm>
              <a:off x="80" y="48"/>
              <a:ext cx="4536"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9" bIns="0" anchor="ctr"/>
            <a:lstStyle/>
            <a:p>
              <a:pPr marL="57150" algn="ctr"/>
              <a:r>
                <a:rPr lang="en-US" altLang="en-US" sz="2200" dirty="0">
                  <a:latin typeface="Arial Bold" charset="0"/>
                  <a:cs typeface="Arial Bold" charset="0"/>
                  <a:sym typeface="Arial Bold" charset="0"/>
                </a:rPr>
                <a:t>Buoyant Force When a Volume V is Submerged in a Fluid of Density </a:t>
              </a:r>
              <a:r>
                <a:rPr lang="en-US" altLang="en-US" sz="3200" dirty="0" err="1">
                  <a:latin typeface="Arial Bold" charset="0"/>
                  <a:cs typeface="Arial Bold" charset="0"/>
                  <a:sym typeface="Arial Bold" charset="0"/>
                </a:rPr>
                <a:t>ρ</a:t>
              </a:r>
              <a:r>
                <a:rPr lang="en-US" altLang="en-US" sz="2200" baseline="-6000" dirty="0" err="1">
                  <a:latin typeface="Arial Bold" charset="0"/>
                  <a:cs typeface="Arial Bold" charset="0"/>
                  <a:sym typeface="Arial Bold" charset="0"/>
                </a:rPr>
                <a:t>fluid</a:t>
              </a:r>
              <a:endParaRPr lang="en-US" altLang="en-US" sz="2200" baseline="-6000" dirty="0">
                <a:latin typeface="Arial Bold" charset="0"/>
                <a:cs typeface="Arial Bold" charset="0"/>
                <a:sym typeface="Arial Bold" charset="0"/>
              </a:endParaRPr>
            </a:p>
          </p:txBody>
        </p:sp>
        <p:sp>
          <p:nvSpPr>
            <p:cNvPr id="32" name="Rectangle 2"/>
            <p:cNvSpPr>
              <a:spLocks/>
            </p:cNvSpPr>
            <p:nvPr/>
          </p:nvSpPr>
          <p:spPr bwMode="auto">
            <a:xfrm>
              <a:off x="1592" y="746"/>
              <a:ext cx="2156"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57799" bIns="0" anchor="ctr">
              <a:spAutoFit/>
            </a:bodyPr>
            <a:lstStyle/>
            <a:p>
              <a:pPr marL="57150"/>
              <a:r>
                <a:rPr lang="en-US" altLang="en-US" sz="2200" dirty="0" err="1">
                  <a:solidFill>
                    <a:srgbClr val="FF2712"/>
                  </a:solidFill>
                  <a:latin typeface="Arial Bold" charset="0"/>
                  <a:cs typeface="Arial Bold" charset="0"/>
                  <a:sym typeface="Arial Bold" charset="0"/>
                </a:rPr>
                <a:t>F</a:t>
              </a:r>
              <a:r>
                <a:rPr lang="en-US" altLang="en-US" sz="2200" baseline="-6000" dirty="0" err="1">
                  <a:solidFill>
                    <a:srgbClr val="FF2712"/>
                  </a:solidFill>
                  <a:latin typeface="Arial Bold" charset="0"/>
                  <a:cs typeface="Arial Bold" charset="0"/>
                  <a:sym typeface="Arial Bold" charset="0"/>
                </a:rPr>
                <a:t>b</a:t>
              </a:r>
              <a:r>
                <a:rPr lang="en-US" altLang="en-US" sz="2200" dirty="0">
                  <a:solidFill>
                    <a:srgbClr val="FF2712"/>
                  </a:solidFill>
                  <a:latin typeface="Arial Bold" charset="0"/>
                  <a:cs typeface="Arial Bold" charset="0"/>
                  <a:sym typeface="Arial Bold" charset="0"/>
                </a:rPr>
                <a:t> = </a:t>
              </a:r>
              <a:r>
                <a:rPr lang="en-US" altLang="en-US" sz="3600" dirty="0" err="1">
                  <a:solidFill>
                    <a:srgbClr val="FF2712"/>
                  </a:solidFill>
                  <a:latin typeface="Arial Bold" charset="0"/>
                  <a:cs typeface="Arial Bold" charset="0"/>
                  <a:sym typeface="Arial Bold" charset="0"/>
                </a:rPr>
                <a:t>ρ</a:t>
              </a:r>
              <a:r>
                <a:rPr lang="en-US" altLang="en-US" sz="1600" baseline="-6000" dirty="0" err="1">
                  <a:solidFill>
                    <a:srgbClr val="FF2712"/>
                  </a:solidFill>
                  <a:latin typeface="Arial Bold" charset="0"/>
                  <a:cs typeface="Arial Bold" charset="0"/>
                  <a:sym typeface="Arial Bold" charset="0"/>
                </a:rPr>
                <a:t>fluid</a:t>
              </a:r>
              <a:r>
                <a:rPr lang="en-US" altLang="en-US" sz="2200" baseline="-6000" dirty="0">
                  <a:solidFill>
                    <a:srgbClr val="FF2712"/>
                  </a:solidFill>
                  <a:latin typeface="Arial Bold" charset="0"/>
                  <a:cs typeface="Arial Bold" charset="0"/>
                  <a:sym typeface="Arial Bold" charset="0"/>
                </a:rPr>
                <a:t> </a:t>
              </a:r>
              <a:r>
                <a:rPr lang="en-US" altLang="en-US" sz="2200" dirty="0" err="1">
                  <a:solidFill>
                    <a:srgbClr val="FF2712"/>
                  </a:solidFill>
                  <a:latin typeface="Arial Bold" charset="0"/>
                  <a:cs typeface="Arial Bold" charset="0"/>
                  <a:sym typeface="Arial Bold" charset="0"/>
                </a:rPr>
                <a:t>gV</a:t>
              </a:r>
              <a:endParaRPr lang="en-US" altLang="en-US" sz="2200" dirty="0">
                <a:solidFill>
                  <a:srgbClr val="FF2712"/>
                </a:solidFill>
                <a:latin typeface="Arial Bold" charset="0"/>
                <a:cs typeface="Arial Bold" charset="0"/>
                <a:sym typeface="Arial Bold" charset="0"/>
              </a:endParaRPr>
            </a:p>
          </p:txBody>
        </p:sp>
        <p:sp>
          <p:nvSpPr>
            <p:cNvPr id="33" name="Rectangle 3"/>
            <p:cNvSpPr>
              <a:spLocks/>
            </p:cNvSpPr>
            <p:nvPr/>
          </p:nvSpPr>
          <p:spPr bwMode="auto">
            <a:xfrm>
              <a:off x="0" y="0"/>
              <a:ext cx="4696" cy="1168"/>
            </a:xfrm>
            <a:prstGeom prst="rect">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ltLang="en-US"/>
            </a:p>
          </p:txBody>
        </p:sp>
      </p:grpSp>
    </p:spTree>
    <p:extLst>
      <p:ext uri="{BB962C8B-B14F-4D97-AF65-F5344CB8AC3E}">
        <p14:creationId xmlns:p14="http://schemas.microsoft.com/office/powerpoint/2010/main" val="3423645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normAutofit fontScale="92500" lnSpcReduction="20000"/>
          </a:bodyPr>
          <a:lstStyle/>
          <a:p>
            <a:r>
              <a:rPr lang="en-US" dirty="0" smtClean="0">
                <a:solidFill>
                  <a:srgbClr val="002060"/>
                </a:solidFill>
                <a:latin typeface="Arial" charset="0"/>
              </a:rPr>
              <a:t>At point </a:t>
            </a:r>
            <a:r>
              <a:rPr lang="en-US" sz="3000" b="1" dirty="0" smtClean="0">
                <a:solidFill>
                  <a:srgbClr val="002060"/>
                </a:solidFill>
                <a:latin typeface="Arial" charset="0"/>
              </a:rPr>
              <a:t>C</a:t>
            </a:r>
            <a:r>
              <a:rPr lang="en-US" dirty="0" smtClean="0">
                <a:solidFill>
                  <a:srgbClr val="002060"/>
                </a:solidFill>
                <a:latin typeface="Arial" charset="0"/>
              </a:rPr>
              <a:t> the pressure is (P1)</a:t>
            </a:r>
          </a:p>
          <a:p>
            <a:pPr marL="0" indent="0" algn="ctr">
              <a:buNone/>
            </a:pPr>
            <a:r>
              <a:rPr lang="en-US" dirty="0" smtClean="0">
                <a:solidFill>
                  <a:srgbClr val="FF0000"/>
                </a:solidFill>
                <a:latin typeface="Arial" charset="0"/>
              </a:rPr>
              <a:t>F</a:t>
            </a:r>
            <a:r>
              <a:rPr lang="en-US" baseline="-25000" dirty="0" smtClean="0">
                <a:solidFill>
                  <a:srgbClr val="FF0000"/>
                </a:solidFill>
                <a:latin typeface="Arial" charset="0"/>
              </a:rPr>
              <a:t>1</a:t>
            </a:r>
            <a:r>
              <a:rPr lang="en-US" dirty="0" smtClean="0">
                <a:solidFill>
                  <a:srgbClr val="FF0000"/>
                </a:solidFill>
                <a:latin typeface="Arial" charset="0"/>
              </a:rPr>
              <a:t>=P</a:t>
            </a:r>
            <a:r>
              <a:rPr lang="en-US" baseline="-25000" dirty="0" smtClean="0">
                <a:solidFill>
                  <a:srgbClr val="FF0000"/>
                </a:solidFill>
                <a:latin typeface="Arial" charset="0"/>
              </a:rPr>
              <a:t>1</a:t>
            </a:r>
            <a:r>
              <a:rPr lang="en-US" dirty="0" smtClean="0">
                <a:solidFill>
                  <a:srgbClr val="FF0000"/>
                </a:solidFill>
                <a:latin typeface="Arial" charset="0"/>
              </a:rPr>
              <a:t>A=</a:t>
            </a:r>
            <a:r>
              <a:rPr lang="el-GR" dirty="0">
                <a:solidFill>
                  <a:srgbClr val="FF0000"/>
                </a:solidFill>
                <a:latin typeface="Arial" charset="0"/>
                <a:cs typeface="Arial" charset="0"/>
              </a:rPr>
              <a:t>ρ</a:t>
            </a:r>
            <a:r>
              <a:rPr lang="en-US" dirty="0">
                <a:solidFill>
                  <a:srgbClr val="FF0000"/>
                </a:solidFill>
                <a:latin typeface="Arial" charset="0"/>
                <a:cs typeface="Arial" charset="0"/>
              </a:rPr>
              <a:t>g</a:t>
            </a:r>
            <a:r>
              <a:rPr lang="en-US" dirty="0">
                <a:solidFill>
                  <a:srgbClr val="FF0000"/>
                </a:solidFill>
                <a:latin typeface="Arial" charset="0"/>
              </a:rPr>
              <a:t>h</a:t>
            </a:r>
            <a:r>
              <a:rPr lang="en-US" baseline="-25000" dirty="0">
                <a:solidFill>
                  <a:srgbClr val="FF0000"/>
                </a:solidFill>
                <a:latin typeface="Arial" charset="0"/>
              </a:rPr>
              <a:t>1</a:t>
            </a:r>
            <a:r>
              <a:rPr lang="en-US" dirty="0">
                <a:solidFill>
                  <a:srgbClr val="FF0000"/>
                </a:solidFill>
                <a:latin typeface="Arial" charset="0"/>
                <a:cs typeface="Arial" charset="0"/>
              </a:rPr>
              <a:t>A</a:t>
            </a:r>
            <a:endParaRPr lang="ar-IQ" dirty="0">
              <a:solidFill>
                <a:srgbClr val="FF0000"/>
              </a:solidFill>
              <a:latin typeface="Arial" charset="0"/>
            </a:endParaRPr>
          </a:p>
          <a:p>
            <a:r>
              <a:rPr lang="en-US" dirty="0" smtClean="0"/>
              <a:t>Where </a:t>
            </a:r>
            <a:r>
              <a:rPr lang="en-US" dirty="0" smtClean="0">
                <a:sym typeface="Symbol"/>
              </a:rPr>
              <a:t> is density of liquid</a:t>
            </a:r>
          </a:p>
          <a:p>
            <a:r>
              <a:rPr lang="en-US" dirty="0" smtClean="0">
                <a:sym typeface="Symbol"/>
              </a:rPr>
              <a:t>At point </a:t>
            </a:r>
            <a:r>
              <a:rPr lang="en-US" b="1" dirty="0" smtClean="0">
                <a:sym typeface="Symbol"/>
              </a:rPr>
              <a:t>B</a:t>
            </a:r>
            <a:r>
              <a:rPr lang="en-US" dirty="0" smtClean="0">
                <a:sym typeface="Symbol"/>
              </a:rPr>
              <a:t> the pressure (P2)</a:t>
            </a:r>
          </a:p>
          <a:p>
            <a:pPr marL="0" indent="0" algn="ctr">
              <a:buNone/>
            </a:pPr>
            <a:r>
              <a:rPr lang="en-US" dirty="0">
                <a:solidFill>
                  <a:srgbClr val="FF0000"/>
                </a:solidFill>
                <a:latin typeface="Arial" charset="0"/>
              </a:rPr>
              <a:t>F</a:t>
            </a:r>
            <a:r>
              <a:rPr lang="en-US" baseline="-25000" dirty="0">
                <a:solidFill>
                  <a:srgbClr val="FF0000"/>
                </a:solidFill>
                <a:latin typeface="Arial" charset="0"/>
              </a:rPr>
              <a:t>2</a:t>
            </a:r>
            <a:r>
              <a:rPr lang="en-US" dirty="0">
                <a:solidFill>
                  <a:srgbClr val="FF0000"/>
                </a:solidFill>
                <a:latin typeface="Arial" charset="0"/>
              </a:rPr>
              <a:t>=P</a:t>
            </a:r>
            <a:r>
              <a:rPr lang="en-US" baseline="-25000" dirty="0">
                <a:solidFill>
                  <a:srgbClr val="FF0000"/>
                </a:solidFill>
                <a:latin typeface="Arial" charset="0"/>
              </a:rPr>
              <a:t>2</a:t>
            </a:r>
            <a:r>
              <a:rPr lang="en-US" dirty="0">
                <a:solidFill>
                  <a:srgbClr val="FF0000"/>
                </a:solidFill>
                <a:latin typeface="Arial" charset="0"/>
              </a:rPr>
              <a:t>A=</a:t>
            </a:r>
            <a:r>
              <a:rPr lang="el-GR" dirty="0">
                <a:solidFill>
                  <a:srgbClr val="FF0000"/>
                </a:solidFill>
                <a:latin typeface="Arial" charset="0"/>
                <a:cs typeface="Arial" charset="0"/>
              </a:rPr>
              <a:t>ρ</a:t>
            </a:r>
            <a:r>
              <a:rPr lang="en-US" dirty="0">
                <a:solidFill>
                  <a:srgbClr val="FF0000"/>
                </a:solidFill>
                <a:latin typeface="Arial" charset="0"/>
                <a:cs typeface="Arial" charset="0"/>
              </a:rPr>
              <a:t>g</a:t>
            </a:r>
            <a:r>
              <a:rPr lang="en-US" dirty="0">
                <a:solidFill>
                  <a:srgbClr val="FF0000"/>
                </a:solidFill>
                <a:latin typeface="Arial" charset="0"/>
              </a:rPr>
              <a:t>h</a:t>
            </a:r>
            <a:r>
              <a:rPr lang="en-US" baseline="-25000" dirty="0">
                <a:solidFill>
                  <a:srgbClr val="FF0000"/>
                </a:solidFill>
                <a:latin typeface="Arial" charset="0"/>
              </a:rPr>
              <a:t>2</a:t>
            </a:r>
            <a:r>
              <a:rPr lang="en-US" dirty="0">
                <a:solidFill>
                  <a:srgbClr val="FF0000"/>
                </a:solidFill>
                <a:latin typeface="Arial" charset="0"/>
                <a:cs typeface="Arial" charset="0"/>
              </a:rPr>
              <a:t>A</a:t>
            </a:r>
            <a:endParaRPr lang="ar-IQ" dirty="0">
              <a:solidFill>
                <a:srgbClr val="FF0000"/>
              </a:solidFill>
              <a:latin typeface="Arial" charset="0"/>
            </a:endParaRPr>
          </a:p>
          <a:p>
            <a:r>
              <a:rPr lang="en-US" dirty="0" smtClean="0">
                <a:sym typeface="Symbol"/>
              </a:rPr>
              <a:t>The total net forces are:</a:t>
            </a:r>
          </a:p>
          <a:p>
            <a:pPr marL="0" indent="0" algn="ctr">
              <a:buNone/>
              <a:defRPr/>
            </a:pPr>
            <a:r>
              <a:rPr lang="en-US" dirty="0">
                <a:solidFill>
                  <a:srgbClr val="FF0000"/>
                </a:solidFill>
                <a:latin typeface="Arial" charset="0"/>
              </a:rPr>
              <a:t>ΔF=F</a:t>
            </a:r>
            <a:r>
              <a:rPr lang="en-US" baseline="-25000" dirty="0">
                <a:solidFill>
                  <a:srgbClr val="FF0000"/>
                </a:solidFill>
                <a:latin typeface="Arial" charset="0"/>
              </a:rPr>
              <a:t>1</a:t>
            </a:r>
            <a:r>
              <a:rPr lang="en-US" dirty="0">
                <a:solidFill>
                  <a:srgbClr val="FF0000"/>
                </a:solidFill>
                <a:latin typeface="Arial" charset="0"/>
              </a:rPr>
              <a:t>-F</a:t>
            </a:r>
            <a:r>
              <a:rPr lang="en-US" baseline="-25000" dirty="0">
                <a:solidFill>
                  <a:srgbClr val="FF0000"/>
                </a:solidFill>
                <a:latin typeface="Arial" charset="0"/>
              </a:rPr>
              <a:t>2</a:t>
            </a:r>
            <a:r>
              <a:rPr lang="en-US" dirty="0">
                <a:solidFill>
                  <a:srgbClr val="FF0000"/>
                </a:solidFill>
                <a:latin typeface="Arial" charset="0"/>
              </a:rPr>
              <a:t>=</a:t>
            </a:r>
            <a:r>
              <a:rPr lang="el-GR" dirty="0">
                <a:solidFill>
                  <a:srgbClr val="FF0000"/>
                </a:solidFill>
                <a:latin typeface="Arial" charset="0"/>
                <a:cs typeface="Arial" charset="0"/>
              </a:rPr>
              <a:t>ρ</a:t>
            </a:r>
            <a:r>
              <a:rPr lang="en-US" dirty="0">
                <a:solidFill>
                  <a:srgbClr val="FF0000"/>
                </a:solidFill>
                <a:latin typeface="Arial" charset="0"/>
                <a:cs typeface="Arial" charset="0"/>
              </a:rPr>
              <a:t>gh</a:t>
            </a:r>
            <a:r>
              <a:rPr lang="en-US" baseline="-25000" dirty="0">
                <a:solidFill>
                  <a:srgbClr val="FF0000"/>
                </a:solidFill>
                <a:latin typeface="Arial" charset="0"/>
                <a:cs typeface="Arial" charset="0"/>
              </a:rPr>
              <a:t>1</a:t>
            </a:r>
            <a:r>
              <a:rPr lang="en-US" dirty="0">
                <a:solidFill>
                  <a:srgbClr val="FF0000"/>
                </a:solidFill>
                <a:latin typeface="Arial" charset="0"/>
                <a:cs typeface="Arial" charset="0"/>
              </a:rPr>
              <a:t>A</a:t>
            </a:r>
            <a:r>
              <a:rPr lang="en-US" dirty="0">
                <a:solidFill>
                  <a:srgbClr val="FF0000"/>
                </a:solidFill>
                <a:latin typeface="Arial" charset="0"/>
              </a:rPr>
              <a:t>-</a:t>
            </a:r>
            <a:r>
              <a:rPr lang="el-GR" dirty="0">
                <a:solidFill>
                  <a:srgbClr val="FF0000"/>
                </a:solidFill>
                <a:latin typeface="Arial" charset="0"/>
                <a:cs typeface="Arial" charset="0"/>
              </a:rPr>
              <a:t>ρ</a:t>
            </a:r>
            <a:r>
              <a:rPr lang="en-US" dirty="0">
                <a:solidFill>
                  <a:srgbClr val="FF0000"/>
                </a:solidFill>
                <a:latin typeface="Arial" charset="0"/>
                <a:cs typeface="Arial" charset="0"/>
              </a:rPr>
              <a:t>gh</a:t>
            </a:r>
            <a:r>
              <a:rPr lang="en-US" baseline="-25000" dirty="0">
                <a:solidFill>
                  <a:srgbClr val="FF0000"/>
                </a:solidFill>
                <a:latin typeface="Arial" charset="0"/>
                <a:cs typeface="Arial" charset="0"/>
              </a:rPr>
              <a:t>2</a:t>
            </a:r>
            <a:r>
              <a:rPr lang="en-US" dirty="0">
                <a:solidFill>
                  <a:srgbClr val="FF0000"/>
                </a:solidFill>
                <a:latin typeface="Arial" charset="0"/>
                <a:cs typeface="Arial" charset="0"/>
              </a:rPr>
              <a:t>A</a:t>
            </a:r>
            <a:r>
              <a:rPr lang="en-US" dirty="0">
                <a:solidFill>
                  <a:srgbClr val="FF0000"/>
                </a:solidFill>
                <a:latin typeface="Arial" charset="0"/>
              </a:rPr>
              <a:t>=(h</a:t>
            </a:r>
            <a:r>
              <a:rPr lang="en-US" baseline="-25000" dirty="0">
                <a:solidFill>
                  <a:srgbClr val="FF0000"/>
                </a:solidFill>
                <a:latin typeface="Arial" charset="0"/>
              </a:rPr>
              <a:t>1</a:t>
            </a:r>
            <a:r>
              <a:rPr lang="en-US" dirty="0">
                <a:solidFill>
                  <a:srgbClr val="FF0000"/>
                </a:solidFill>
                <a:latin typeface="Arial" charset="0"/>
              </a:rPr>
              <a:t>-h</a:t>
            </a:r>
            <a:r>
              <a:rPr lang="en-US" baseline="-25000" dirty="0">
                <a:solidFill>
                  <a:srgbClr val="FF0000"/>
                </a:solidFill>
                <a:latin typeface="Arial" charset="0"/>
              </a:rPr>
              <a:t>2</a:t>
            </a:r>
            <a:r>
              <a:rPr lang="en-US" dirty="0">
                <a:solidFill>
                  <a:srgbClr val="FF0000"/>
                </a:solidFill>
                <a:latin typeface="Arial" charset="0"/>
              </a:rPr>
              <a:t>)</a:t>
            </a:r>
            <a:r>
              <a:rPr lang="el-GR" dirty="0">
                <a:solidFill>
                  <a:srgbClr val="FF0000"/>
                </a:solidFill>
                <a:latin typeface="Arial" charset="0"/>
              </a:rPr>
              <a:t>ρ</a:t>
            </a:r>
            <a:r>
              <a:rPr lang="en-US" dirty="0" err="1" smtClean="0">
                <a:solidFill>
                  <a:srgbClr val="FF0000"/>
                </a:solidFill>
                <a:latin typeface="Arial" charset="0"/>
              </a:rPr>
              <a:t>gA</a:t>
            </a:r>
            <a:endParaRPr lang="en-US" dirty="0" smtClean="0">
              <a:solidFill>
                <a:srgbClr val="FF0000"/>
              </a:solidFill>
              <a:latin typeface="Arial" charset="0"/>
            </a:endParaRPr>
          </a:p>
          <a:p>
            <a:pPr>
              <a:defRPr/>
            </a:pPr>
            <a:r>
              <a:rPr lang="en-US" dirty="0" smtClean="0">
                <a:solidFill>
                  <a:srgbClr val="002060"/>
                </a:solidFill>
                <a:latin typeface="Arial" charset="0"/>
              </a:rPr>
              <a:t>But the volume of body :</a:t>
            </a:r>
          </a:p>
          <a:p>
            <a:pPr marL="0" indent="0" algn="ctr">
              <a:buNone/>
              <a:defRPr/>
            </a:pPr>
            <a:r>
              <a:rPr lang="en-US" dirty="0">
                <a:solidFill>
                  <a:srgbClr val="FF0000"/>
                </a:solidFill>
                <a:latin typeface="Arial" charset="0"/>
              </a:rPr>
              <a:t>V=(h</a:t>
            </a:r>
            <a:r>
              <a:rPr lang="en-US" baseline="-25000" dirty="0">
                <a:solidFill>
                  <a:srgbClr val="FF0000"/>
                </a:solidFill>
                <a:latin typeface="Arial" charset="0"/>
              </a:rPr>
              <a:t>1</a:t>
            </a:r>
            <a:r>
              <a:rPr lang="en-US" dirty="0">
                <a:solidFill>
                  <a:srgbClr val="FF0000"/>
                </a:solidFill>
                <a:latin typeface="Arial" charset="0"/>
              </a:rPr>
              <a:t>-h</a:t>
            </a:r>
            <a:r>
              <a:rPr lang="en-US" baseline="-25000" dirty="0">
                <a:solidFill>
                  <a:srgbClr val="FF0000"/>
                </a:solidFill>
                <a:latin typeface="Arial" charset="0"/>
              </a:rPr>
              <a:t>2</a:t>
            </a:r>
            <a:r>
              <a:rPr lang="en-US" dirty="0">
                <a:solidFill>
                  <a:srgbClr val="FF0000"/>
                </a:solidFill>
                <a:latin typeface="Arial" charset="0"/>
              </a:rPr>
              <a:t>)A</a:t>
            </a:r>
          </a:p>
          <a:p>
            <a:pPr marL="0" indent="0" algn="ctr">
              <a:buNone/>
              <a:defRPr/>
            </a:pPr>
            <a:r>
              <a:rPr lang="en-US" dirty="0">
                <a:solidFill>
                  <a:srgbClr val="FF0000"/>
                </a:solidFill>
                <a:latin typeface="Arial" charset="0"/>
              </a:rPr>
              <a:t>ΔF=V</a:t>
            </a:r>
            <a:r>
              <a:rPr lang="el-GR" dirty="0">
                <a:solidFill>
                  <a:srgbClr val="FF0000"/>
                </a:solidFill>
                <a:latin typeface="Arial" charset="0"/>
                <a:cs typeface="Arial" charset="0"/>
              </a:rPr>
              <a:t>ρ</a:t>
            </a:r>
            <a:r>
              <a:rPr lang="en-US" dirty="0">
                <a:solidFill>
                  <a:srgbClr val="FF0000"/>
                </a:solidFill>
                <a:latin typeface="Arial" charset="0"/>
                <a:cs typeface="Arial" charset="0"/>
              </a:rPr>
              <a:t>g</a:t>
            </a:r>
            <a:endParaRPr lang="ar-IQ" dirty="0">
              <a:solidFill>
                <a:srgbClr val="FF0000"/>
              </a:solidFill>
              <a:latin typeface="Arial" charset="0"/>
              <a:cs typeface="Arial" charset="0"/>
            </a:endParaRPr>
          </a:p>
          <a:p>
            <a:pPr marL="0" indent="0" algn="ctr">
              <a:buNone/>
              <a:defRPr/>
            </a:pPr>
            <a:r>
              <a:rPr lang="en-US" dirty="0">
                <a:solidFill>
                  <a:srgbClr val="FF0000"/>
                </a:solidFill>
                <a:latin typeface="Arial" charset="0"/>
                <a:cs typeface="Arial" charset="0"/>
              </a:rPr>
              <a:t>m=</a:t>
            </a:r>
            <a:r>
              <a:rPr lang="el-GR" dirty="0">
                <a:solidFill>
                  <a:srgbClr val="FF0000"/>
                </a:solidFill>
                <a:latin typeface="Arial" charset="0"/>
                <a:cs typeface="Arial" charset="0"/>
              </a:rPr>
              <a:t>ρ</a:t>
            </a:r>
            <a:r>
              <a:rPr lang="en-US" dirty="0">
                <a:solidFill>
                  <a:srgbClr val="FF0000"/>
                </a:solidFill>
                <a:latin typeface="Arial" charset="0"/>
                <a:cs typeface="Arial" charset="0"/>
              </a:rPr>
              <a:t>V</a:t>
            </a:r>
          </a:p>
          <a:p>
            <a:pPr marL="0" indent="0" algn="ctr">
              <a:buNone/>
              <a:defRPr/>
            </a:pPr>
            <a:r>
              <a:rPr lang="en-US" dirty="0">
                <a:solidFill>
                  <a:srgbClr val="FF0000"/>
                </a:solidFill>
                <a:latin typeface="Arial" charset="0"/>
                <a:cs typeface="Arial" charset="0"/>
              </a:rPr>
              <a:t>ΔF=mg</a:t>
            </a:r>
          </a:p>
          <a:p>
            <a:pPr>
              <a:defRPr/>
            </a:pPr>
            <a:endParaRPr lang="ar-IQ" dirty="0">
              <a:solidFill>
                <a:srgbClr val="002060"/>
              </a:solidFill>
              <a:latin typeface="Arial" charset="0"/>
            </a:endParaRPr>
          </a:p>
          <a:p>
            <a:pPr algn="r" rtl="1">
              <a:defRPr/>
            </a:pPr>
            <a:endParaRPr lang="ar-IQ" b="1" dirty="0">
              <a:latin typeface="Times New Roman" pitchFamily="18" charset="0"/>
            </a:endParaRPr>
          </a:p>
          <a:p>
            <a:endParaRPr lang="en-US" dirty="0" smtClean="0">
              <a:sym typeface="Symbol"/>
            </a:endParaRPr>
          </a:p>
          <a:p>
            <a:endParaRPr lang="en-US" dirty="0"/>
          </a:p>
        </p:txBody>
      </p:sp>
    </p:spTree>
    <p:extLst>
      <p:ext uri="{BB962C8B-B14F-4D97-AF65-F5344CB8AC3E}">
        <p14:creationId xmlns:p14="http://schemas.microsoft.com/office/powerpoint/2010/main" val="3064402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699" y="381000"/>
            <a:ext cx="8229600" cy="5887777"/>
          </a:xfrm>
        </p:spPr>
        <p:txBody>
          <a:bodyPr>
            <a:normAutofit/>
          </a:bodyPr>
          <a:lstStyle/>
          <a:p>
            <a:r>
              <a:rPr lang="en-US" dirty="0" smtClean="0"/>
              <a:t>Ex: A 70Kg rock lies at the bottom of a lake  its volume a 3x10</a:t>
            </a:r>
            <a:r>
              <a:rPr lang="en-US" baseline="30000" dirty="0" smtClean="0"/>
              <a:t>4</a:t>
            </a:r>
            <a:r>
              <a:rPr lang="en-US" dirty="0" smtClean="0"/>
              <a:t>cm</a:t>
            </a:r>
            <a:r>
              <a:rPr lang="en-US" baseline="30000" dirty="0" smtClean="0"/>
              <a:t>3</a:t>
            </a:r>
            <a:r>
              <a:rPr lang="en-US" dirty="0" smtClean="0"/>
              <a:t> . How much force is needed to lift it ? </a:t>
            </a:r>
          </a:p>
          <a:p>
            <a:endParaRPr lang="en-US" dirty="0"/>
          </a:p>
          <a:p>
            <a:r>
              <a:rPr lang="en-US" smtClean="0"/>
              <a:t>Ex : </a:t>
            </a:r>
            <a:r>
              <a:rPr lang="en-US" dirty="0" smtClean="0"/>
              <a:t>A 14.7Kg crown has an apparent weight when submerged in water corresponding to 13.4Kg  .Is </a:t>
            </a:r>
            <a:r>
              <a:rPr lang="en-US" smtClean="0"/>
              <a:t>it gold? </a:t>
            </a:r>
            <a:r>
              <a:rPr lang="en-US" dirty="0" smtClean="0"/>
              <a:t>( </a:t>
            </a:r>
            <a:r>
              <a:rPr lang="el-GR" sz="2000" b="1" dirty="0" smtClean="0">
                <a:solidFill>
                  <a:srgbClr val="FF0000"/>
                </a:solidFill>
              </a:rPr>
              <a:t>ρ</a:t>
            </a:r>
            <a:r>
              <a:rPr lang="en-US" sz="2000" b="1" baseline="-25000" dirty="0" smtClean="0">
                <a:solidFill>
                  <a:srgbClr val="FF0000"/>
                </a:solidFill>
              </a:rPr>
              <a:t>lead</a:t>
            </a:r>
            <a:r>
              <a:rPr lang="en-US" sz="2000" b="1" dirty="0" smtClean="0">
                <a:solidFill>
                  <a:srgbClr val="FF0000"/>
                </a:solidFill>
              </a:rPr>
              <a:t>=11.3Kg/m</a:t>
            </a:r>
            <a:r>
              <a:rPr lang="en-US" sz="2000" b="1" baseline="30000" dirty="0" smtClean="0">
                <a:solidFill>
                  <a:srgbClr val="FF0000"/>
                </a:solidFill>
              </a:rPr>
              <a:t>3</a:t>
            </a:r>
            <a:r>
              <a:rPr lang="en-US" sz="2000" b="1" dirty="0" smtClean="0">
                <a:solidFill>
                  <a:srgbClr val="FF0000"/>
                </a:solidFill>
              </a:rPr>
              <a:t> ,</a:t>
            </a:r>
            <a:r>
              <a:rPr lang="el-GR" sz="2000" b="1" dirty="0">
                <a:solidFill>
                  <a:srgbClr val="FF0000"/>
                </a:solidFill>
              </a:rPr>
              <a:t> </a:t>
            </a:r>
            <a:r>
              <a:rPr lang="el-GR" sz="2000" b="1" dirty="0" smtClean="0">
                <a:solidFill>
                  <a:srgbClr val="FF0000"/>
                </a:solidFill>
              </a:rPr>
              <a:t>ρ</a:t>
            </a:r>
            <a:r>
              <a:rPr lang="en-US" sz="2000" b="1" baseline="-25000" dirty="0" smtClean="0">
                <a:solidFill>
                  <a:srgbClr val="FF0000"/>
                </a:solidFill>
              </a:rPr>
              <a:t>gold </a:t>
            </a:r>
            <a:r>
              <a:rPr lang="en-US" sz="2000" b="1" dirty="0">
                <a:solidFill>
                  <a:srgbClr val="FF0000"/>
                </a:solidFill>
              </a:rPr>
              <a:t>= </a:t>
            </a:r>
            <a:r>
              <a:rPr lang="en-US" sz="2000" b="1" dirty="0" smtClean="0">
                <a:solidFill>
                  <a:srgbClr val="FF0000"/>
                </a:solidFill>
              </a:rPr>
              <a:t>19.300Kg/m</a:t>
            </a:r>
            <a:r>
              <a:rPr lang="en-US" sz="2000" b="1" baseline="30000" dirty="0" smtClean="0">
                <a:solidFill>
                  <a:srgbClr val="FF0000"/>
                </a:solidFill>
              </a:rPr>
              <a:t>3</a:t>
            </a:r>
            <a:r>
              <a:rPr lang="en-US" dirty="0" smtClean="0"/>
              <a:t>)</a:t>
            </a:r>
            <a:endParaRPr lang="en-US" dirty="0"/>
          </a:p>
        </p:txBody>
      </p:sp>
    </p:spTree>
    <p:extLst>
      <p:ext uri="{BB962C8B-B14F-4D97-AF65-F5344CB8AC3E}">
        <p14:creationId xmlns:p14="http://schemas.microsoft.com/office/powerpoint/2010/main" val="3198818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a:solidFill>
                  <a:srgbClr val="FF0000"/>
                </a:solidFill>
              </a:rPr>
              <a:t>Ex:</a:t>
            </a:r>
            <a:r>
              <a:rPr lang="en-US" dirty="0"/>
              <a:t> </a:t>
            </a:r>
            <a:r>
              <a:rPr lang="en-US" dirty="0" smtClean="0"/>
              <a:t>What volume of Helium (He) is needed if a balloon is to lift a load of 800(including the weight of the balloon ),</a:t>
            </a:r>
            <a:r>
              <a:rPr lang="el-GR" dirty="0"/>
              <a:t> </a:t>
            </a:r>
            <a:r>
              <a:rPr lang="el-GR" dirty="0" smtClean="0"/>
              <a:t>ρ</a:t>
            </a:r>
            <a:r>
              <a:rPr lang="en-US" baseline="-25000" dirty="0" smtClean="0"/>
              <a:t>air</a:t>
            </a:r>
            <a:r>
              <a:rPr lang="en-US" dirty="0" smtClean="0"/>
              <a:t>=1.29Kg/m</a:t>
            </a:r>
            <a:r>
              <a:rPr lang="en-US" baseline="30000" dirty="0" smtClean="0"/>
              <a:t>3</a:t>
            </a:r>
            <a:r>
              <a:rPr lang="en-US" dirty="0" smtClean="0"/>
              <a:t> ,</a:t>
            </a:r>
            <a:r>
              <a:rPr lang="el-GR" dirty="0"/>
              <a:t> </a:t>
            </a:r>
            <a:r>
              <a:rPr lang="el-GR" dirty="0" smtClean="0"/>
              <a:t>ρ</a:t>
            </a:r>
            <a:r>
              <a:rPr lang="en-US" baseline="-25000" dirty="0" smtClean="0"/>
              <a:t>He</a:t>
            </a:r>
            <a:r>
              <a:rPr lang="en-US" dirty="0" smtClean="0"/>
              <a:t>=0.18Kg/m</a:t>
            </a:r>
            <a:r>
              <a:rPr lang="en-US" baseline="30000" dirty="0" smtClean="0"/>
              <a:t>3</a:t>
            </a:r>
            <a:r>
              <a:rPr lang="en-US" dirty="0" smtClean="0"/>
              <a:t> ?</a:t>
            </a:r>
          </a:p>
          <a:p>
            <a:endParaRPr lang="en-US" dirty="0"/>
          </a:p>
          <a:p>
            <a:r>
              <a:rPr lang="en-US" u="sng" dirty="0" smtClean="0">
                <a:solidFill>
                  <a:srgbClr val="FF0000"/>
                </a:solidFill>
              </a:rPr>
              <a:t>Solution : </a:t>
            </a:r>
          </a:p>
          <a:p>
            <a:r>
              <a:rPr lang="en-US" dirty="0" smtClean="0"/>
              <a:t>The </a:t>
            </a:r>
            <a:r>
              <a:rPr lang="en-US" dirty="0"/>
              <a:t>buoyant force of the Helium(He) F</a:t>
            </a:r>
            <a:r>
              <a:rPr lang="en-US" baseline="-25000" dirty="0"/>
              <a:t>B</a:t>
            </a:r>
            <a:r>
              <a:rPr lang="en-US" dirty="0"/>
              <a:t> which is equal to the weight of displaced air , must at least be equal to the weight of the He plus the load </a:t>
            </a:r>
            <a:endParaRPr lang="en-US" baseline="30000" dirty="0"/>
          </a:p>
        </p:txBody>
      </p:sp>
    </p:spTree>
    <p:extLst>
      <p:ext uri="{BB962C8B-B14F-4D97-AF65-F5344CB8AC3E}">
        <p14:creationId xmlns:p14="http://schemas.microsoft.com/office/powerpoint/2010/main" val="107379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
                <a:ext cx="8229600" cy="5821363"/>
              </a:xfrm>
            </p:spPr>
            <p:txBody>
              <a:bodyPr/>
              <a:lstStyle/>
              <a:p>
                <a:r>
                  <a:rPr lang="en-US" dirty="0" smtClean="0"/>
                  <a:t>F</a:t>
                </a:r>
                <a:r>
                  <a:rPr lang="en-US" baseline="-25000" dirty="0" smtClean="0"/>
                  <a:t>B</a:t>
                </a:r>
                <a:r>
                  <a:rPr lang="en-US" dirty="0" smtClean="0"/>
                  <a:t>=(m</a:t>
                </a:r>
                <a:r>
                  <a:rPr lang="en-US" baseline="-25000" dirty="0" smtClean="0"/>
                  <a:t>He</a:t>
                </a:r>
                <a:r>
                  <a:rPr lang="en-US" dirty="0" smtClean="0"/>
                  <a:t>+800Kg)g</a:t>
                </a:r>
              </a:p>
              <a:p>
                <a:r>
                  <a:rPr lang="en-US" dirty="0" smtClean="0"/>
                  <a:t>G:is the acceleration due to gravity</a:t>
                </a:r>
              </a:p>
              <a:p>
                <a:r>
                  <a:rPr lang="el-GR" dirty="0" smtClean="0"/>
                  <a:t>ρ</a:t>
                </a:r>
                <a:r>
                  <a:rPr lang="en-US" baseline="-25000" dirty="0" smtClean="0"/>
                  <a:t>air</a:t>
                </a:r>
                <a:r>
                  <a:rPr lang="en-US" dirty="0" smtClean="0"/>
                  <a:t> Vg  =  (</a:t>
                </a:r>
                <a:r>
                  <a:rPr lang="el-GR" dirty="0" smtClean="0"/>
                  <a:t>ρ</a:t>
                </a:r>
                <a:r>
                  <a:rPr lang="en-US" baseline="-25000" dirty="0" smtClean="0"/>
                  <a:t>He</a:t>
                </a:r>
                <a:r>
                  <a:rPr lang="en-US" dirty="0" smtClean="0"/>
                  <a:t> V + 800Kg )g </a:t>
                </a:r>
              </a:p>
              <a:p>
                <a:r>
                  <a:rPr lang="en-US" dirty="0" smtClean="0"/>
                  <a:t>V=</a:t>
                </a:r>
                <a14:m>
                  <m:oMath xmlns:m="http://schemas.openxmlformats.org/officeDocument/2006/math">
                    <m:f>
                      <m:fPr>
                        <m:ctrlPr>
                          <a:rPr lang="en-US" i="1" smtClean="0">
                            <a:latin typeface="Cambria Math"/>
                          </a:rPr>
                        </m:ctrlPr>
                      </m:fPr>
                      <m:num>
                        <m:r>
                          <a:rPr lang="en-US" b="0" i="1" smtClean="0">
                            <a:latin typeface="Cambria Math"/>
                          </a:rPr>
                          <m:t>800</m:t>
                        </m:r>
                        <m:r>
                          <a:rPr lang="en-US" b="0" i="1" smtClean="0">
                            <a:latin typeface="Cambria Math"/>
                          </a:rPr>
                          <m:t>𝐾𝑔</m:t>
                        </m:r>
                      </m:num>
                      <m:den>
                        <m:r>
                          <a:rPr lang="en-US" b="0" i="1" smtClean="0">
                            <a:latin typeface="Cambria Math"/>
                          </a:rPr>
                          <m:t>(</m:t>
                        </m:r>
                        <m:sSub>
                          <m:sSubPr>
                            <m:ctrlPr>
                              <a:rPr lang="en-US" b="0" i="1" smtClean="0">
                                <a:latin typeface="Cambria Math"/>
                              </a:rPr>
                            </m:ctrlPr>
                          </m:sSubPr>
                          <m:e>
                            <m:r>
                              <a:rPr lang="en-US" b="0" i="1" smtClean="0">
                                <a:latin typeface="Cambria Math"/>
                                <a:ea typeface="Cambria Math"/>
                              </a:rPr>
                              <m:t>𝜌</m:t>
                            </m:r>
                          </m:e>
                          <m:sub>
                            <m:r>
                              <a:rPr lang="en-US" b="0" i="1" smtClean="0">
                                <a:latin typeface="Cambria Math"/>
                              </a:rPr>
                              <m:t>𝑎𝑖𝑟</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𝜌</m:t>
                            </m:r>
                          </m:e>
                          <m:sub>
                            <m:r>
                              <a:rPr lang="en-US" b="0" i="1" smtClean="0">
                                <a:latin typeface="Cambria Math"/>
                              </a:rPr>
                              <m:t>𝐻𝑒</m:t>
                            </m:r>
                          </m:sub>
                        </m:sSub>
                        <m:r>
                          <a:rPr lang="en-US" b="0" i="1" smtClean="0">
                            <a:latin typeface="Cambria Math"/>
                          </a:rPr>
                          <m:t>)</m:t>
                        </m:r>
                      </m:den>
                    </m:f>
                  </m:oMath>
                </a14:m>
                <a:r>
                  <a:rPr lang="en-US" dirty="0" smtClean="0"/>
                  <a:t> = </a:t>
                </a:r>
                <a14:m>
                  <m:oMath xmlns:m="http://schemas.openxmlformats.org/officeDocument/2006/math">
                    <m:f>
                      <m:fPr>
                        <m:ctrlPr>
                          <a:rPr lang="en-US" i="1" smtClean="0">
                            <a:latin typeface="Cambria Math"/>
                          </a:rPr>
                        </m:ctrlPr>
                      </m:fPr>
                      <m:num>
                        <m:r>
                          <a:rPr lang="en-US" b="0" i="1" smtClean="0">
                            <a:latin typeface="Cambria Math"/>
                          </a:rPr>
                          <m:t>800</m:t>
                        </m:r>
                        <m:r>
                          <a:rPr lang="en-US" b="0" i="1" smtClean="0">
                            <a:latin typeface="Cambria Math"/>
                          </a:rPr>
                          <m:t>𝐾𝑔</m:t>
                        </m:r>
                      </m:num>
                      <m:den>
                        <m:r>
                          <a:rPr lang="en-US" b="0" i="1" smtClean="0">
                            <a:latin typeface="Cambria Math"/>
                          </a:rPr>
                          <m:t>(</m:t>
                        </m:r>
                        <m:f>
                          <m:fPr>
                            <m:ctrlPr>
                              <a:rPr lang="en-US" b="0" i="1" smtClean="0">
                                <a:latin typeface="Cambria Math"/>
                              </a:rPr>
                            </m:ctrlPr>
                          </m:fPr>
                          <m:num>
                            <m:r>
                              <a:rPr lang="en-US" b="0" i="1" smtClean="0">
                                <a:latin typeface="Cambria Math"/>
                              </a:rPr>
                              <m:t>1</m:t>
                            </m:r>
                            <m:r>
                              <a:rPr lang="en-US" b="0" i="1" smtClean="0">
                                <a:latin typeface="Cambria Math"/>
                              </a:rPr>
                              <m:t>.</m:t>
                            </m:r>
                            <m:r>
                              <a:rPr lang="en-US" b="0" i="1" smtClean="0">
                                <a:latin typeface="Cambria Math"/>
                              </a:rPr>
                              <m:t>29</m:t>
                            </m:r>
                            <m:r>
                              <a:rPr lang="en-US" b="0" i="1" smtClean="0">
                                <a:latin typeface="Cambria Math"/>
                              </a:rPr>
                              <m:t>𝐾𝑔</m:t>
                            </m:r>
                          </m:num>
                          <m:den>
                            <m:r>
                              <a:rPr lang="en-US" b="0" i="1" smtClean="0">
                                <a:latin typeface="Cambria Math"/>
                              </a:rPr>
                              <m:t>𝑚</m:t>
                            </m:r>
                            <m:r>
                              <a:rPr lang="en-US" b="0" i="1" baseline="30000" smtClean="0">
                                <a:latin typeface="Cambria Math"/>
                              </a:rPr>
                              <m:t>3</m:t>
                            </m:r>
                          </m:den>
                        </m:f>
                        <m:r>
                          <a:rPr lang="en-US" b="0" i="1" smtClean="0">
                            <a:latin typeface="Cambria Math"/>
                          </a:rPr>
                          <m:t>−</m:t>
                        </m:r>
                        <m:f>
                          <m:fPr>
                            <m:ctrlPr>
                              <a:rPr lang="en-US" b="0" i="1" smtClean="0">
                                <a:latin typeface="Cambria Math"/>
                              </a:rPr>
                            </m:ctrlPr>
                          </m:fPr>
                          <m:num>
                            <m:r>
                              <a:rPr lang="en-US" b="0" i="1" smtClean="0">
                                <a:latin typeface="Cambria Math"/>
                              </a:rPr>
                              <m:t>0</m:t>
                            </m:r>
                            <m:r>
                              <a:rPr lang="en-US" b="0" i="1" smtClean="0">
                                <a:latin typeface="Cambria Math"/>
                              </a:rPr>
                              <m:t>.</m:t>
                            </m:r>
                            <m:r>
                              <a:rPr lang="en-US" b="0" i="1" smtClean="0">
                                <a:latin typeface="Cambria Math"/>
                              </a:rPr>
                              <m:t>18</m:t>
                            </m:r>
                            <m:r>
                              <a:rPr lang="en-US" b="0" i="1" smtClean="0">
                                <a:latin typeface="Cambria Math"/>
                              </a:rPr>
                              <m:t>𝐾𝑔</m:t>
                            </m:r>
                          </m:num>
                          <m:den>
                            <m:r>
                              <a:rPr lang="en-US" b="0" i="1" smtClean="0">
                                <a:latin typeface="Cambria Math"/>
                              </a:rPr>
                              <m:t>𝑚</m:t>
                            </m:r>
                            <m:r>
                              <a:rPr lang="en-US" b="0" i="1" baseline="30000" smtClean="0">
                                <a:latin typeface="Cambria Math"/>
                              </a:rPr>
                              <m:t>3</m:t>
                            </m:r>
                          </m:den>
                        </m:f>
                        <m:r>
                          <a:rPr lang="en-US" b="0" i="1" smtClean="0">
                            <a:latin typeface="Cambria Math"/>
                          </a:rPr>
                          <m:t>)</m:t>
                        </m:r>
                      </m:den>
                    </m:f>
                  </m:oMath>
                </a14:m>
                <a:r>
                  <a:rPr lang="en-US" dirty="0" smtClean="0"/>
                  <a:t> = 720m</a:t>
                </a:r>
                <a:r>
                  <a:rPr lang="en-US" baseline="30000" dirty="0" smtClean="0"/>
                  <a:t>3</a:t>
                </a:r>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630" t="-1361"/>
                </a:stretch>
              </a:blipFill>
            </p:spPr>
            <p:txBody>
              <a:bodyPr/>
              <a:lstStyle/>
              <a:p>
                <a:r>
                  <a:rPr lang="en-US">
                    <a:noFill/>
                  </a:rPr>
                  <a:t> </a:t>
                </a:r>
              </a:p>
            </p:txBody>
          </p:sp>
        </mc:Fallback>
      </mc:AlternateContent>
    </p:spTree>
    <p:extLst>
      <p:ext uri="{BB962C8B-B14F-4D97-AF65-F5344CB8AC3E}">
        <p14:creationId xmlns:p14="http://schemas.microsoft.com/office/powerpoint/2010/main" val="2580331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sz="6000" dirty="0">
                <a:solidFill>
                  <a:srgbClr val="FF0000"/>
                </a:solidFill>
              </a:rPr>
              <a:t>Surface Tension </a:t>
            </a:r>
            <a:endParaRPr lang="en-US" dirty="0"/>
          </a:p>
        </p:txBody>
      </p:sp>
    </p:spTree>
    <p:extLst>
      <p:ext uri="{BB962C8B-B14F-4D97-AF65-F5344CB8AC3E}">
        <p14:creationId xmlns:p14="http://schemas.microsoft.com/office/powerpoint/2010/main" val="2250218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Density and Gravity</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r>
                  <a:rPr lang="en-US" dirty="0" smtClean="0"/>
                  <a:t>The density (</a:t>
                </a:r>
                <a:r>
                  <a:rPr lang="en-US" dirty="0" smtClean="0">
                    <a:sym typeface="Symbol"/>
                  </a:rPr>
                  <a:t> ) of the substance is define : </a:t>
                </a:r>
              </a:p>
              <a:p>
                <a:pPr algn="ctr">
                  <a:buFont typeface="Symbol"/>
                  <a:buChar char="r"/>
                </a:pPr>
                <a:r>
                  <a:rPr lang="en-US" dirty="0" smtClean="0">
                    <a:sym typeface="Symbol"/>
                  </a:rPr>
                  <a:t>= </a:t>
                </a:r>
                <a14:m>
                  <m:oMath xmlns:m="http://schemas.openxmlformats.org/officeDocument/2006/math">
                    <m:f>
                      <m:fPr>
                        <m:ctrlPr>
                          <a:rPr lang="en-US" i="1" smtClean="0">
                            <a:latin typeface="Cambria Math"/>
                            <a:sym typeface="Symbol"/>
                          </a:rPr>
                        </m:ctrlPr>
                      </m:fPr>
                      <m:num>
                        <m:r>
                          <a:rPr lang="en-US" b="0" i="1" smtClean="0">
                            <a:latin typeface="Cambria Math"/>
                            <a:sym typeface="Symbol"/>
                          </a:rPr>
                          <m:t>𝑚</m:t>
                        </m:r>
                      </m:num>
                      <m:den>
                        <m:r>
                          <a:rPr lang="en-US" b="0" i="1" smtClean="0">
                            <a:latin typeface="Cambria Math"/>
                            <a:sym typeface="Symbol"/>
                          </a:rPr>
                          <m:t>𝑉</m:t>
                        </m:r>
                      </m:den>
                    </m:f>
                  </m:oMath>
                </a14:m>
                <a:r>
                  <a:rPr lang="en-US" dirty="0" smtClean="0"/>
                  <a:t>               Kg/m</a:t>
                </a:r>
                <a:r>
                  <a:rPr lang="en-US" baseline="30000" dirty="0" smtClean="0"/>
                  <a:t>3</a:t>
                </a:r>
                <a:r>
                  <a:rPr lang="en-US" dirty="0" smtClean="0"/>
                  <a:t>   or  g/cm</a:t>
                </a:r>
                <a:r>
                  <a:rPr lang="en-US" baseline="30000" dirty="0" smtClean="0"/>
                  <a:t>3</a:t>
                </a:r>
              </a:p>
              <a:p>
                <a:pPr marL="0" indent="0">
                  <a:buNone/>
                </a:pPr>
                <a:endParaRPr lang="en-US" baseline="30000" dirty="0" smtClean="0"/>
              </a:p>
              <a:p>
                <a:pPr marL="0" indent="0">
                  <a:buNone/>
                </a:pPr>
                <a:r>
                  <a:rPr lang="en-US" sz="4000" baseline="30000" dirty="0" smtClean="0"/>
                  <a:t>Where m is a mass and V is a volume .</a:t>
                </a:r>
              </a:p>
              <a:p>
                <a:pPr marL="0" indent="0">
                  <a:buNone/>
                </a:pPr>
                <a:r>
                  <a:rPr lang="en-US" sz="4000" dirty="0" smtClean="0">
                    <a:solidFill>
                      <a:srgbClr val="FF0000"/>
                    </a:solidFill>
                  </a:rPr>
                  <a:t>Ex: </a:t>
                </a:r>
                <a:r>
                  <a:rPr lang="en-US" sz="3600" dirty="0" smtClean="0"/>
                  <a:t>What is the mass of a local sphere of radius 0.5m when </a:t>
                </a:r>
                <a:r>
                  <a:rPr lang="en-US" sz="3600" dirty="0" smtClean="0">
                    <a:sym typeface="Symbol"/>
                  </a:rPr>
                  <a:t>=11.3Kg/m</a:t>
                </a:r>
                <a:r>
                  <a:rPr lang="en-US" sz="3600" baseline="30000" dirty="0" smtClean="0">
                    <a:sym typeface="Symbol"/>
                  </a:rPr>
                  <a:t>3</a:t>
                </a:r>
                <a:r>
                  <a:rPr lang="en-US" sz="3600" dirty="0" smtClean="0">
                    <a:sym typeface="Symbol"/>
                  </a:rPr>
                  <a:t> ?</a:t>
                </a:r>
                <a:endParaRPr lang="en-US" sz="4400" baseline="30000"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2593" t="-2022"/>
                </a:stretch>
              </a:blipFill>
            </p:spPr>
            <p:txBody>
              <a:bodyPr/>
              <a:lstStyle/>
              <a:p>
                <a:r>
                  <a:rPr lang="en-US">
                    <a:noFill/>
                  </a:rPr>
                  <a:t> </a:t>
                </a:r>
              </a:p>
            </p:txBody>
          </p:sp>
        </mc:Fallback>
      </mc:AlternateContent>
    </p:spTree>
    <p:extLst>
      <p:ext uri="{BB962C8B-B14F-4D97-AF65-F5344CB8AC3E}">
        <p14:creationId xmlns:p14="http://schemas.microsoft.com/office/powerpoint/2010/main" val="1659215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Surface Tension </a:t>
            </a:r>
            <a:endParaRPr lang="en-US" dirty="0">
              <a:solidFill>
                <a:srgbClr val="FF0000"/>
              </a:solidFill>
            </a:endParaRPr>
          </a:p>
        </p:txBody>
      </p:sp>
      <p:sp>
        <p:nvSpPr>
          <p:cNvPr id="3" name="Content Placeholder 2"/>
          <p:cNvSpPr>
            <a:spLocks noGrp="1"/>
          </p:cNvSpPr>
          <p:nvPr>
            <p:ph idx="1"/>
          </p:nvPr>
        </p:nvSpPr>
        <p:spPr>
          <a:xfrm>
            <a:off x="457200" y="1524000"/>
            <a:ext cx="8229600" cy="4602163"/>
          </a:xfrm>
        </p:spPr>
        <p:txBody>
          <a:bodyPr/>
          <a:lstStyle/>
          <a:p>
            <a:r>
              <a:rPr lang="en-US" dirty="0" smtClean="0"/>
              <a:t>A number of common observation suggest that the surface of a liquid acts like a stretched membrane under tension.</a:t>
            </a:r>
          </a:p>
          <a:p>
            <a:r>
              <a:rPr lang="en-US" dirty="0" smtClean="0"/>
              <a:t>The surface of a liquid acts like it is under tension , and this tension , acting parallel to the surface arise from attractive force between the molecules ,this effect called the “</a:t>
            </a:r>
            <a:r>
              <a:rPr lang="en-US" dirty="0" smtClean="0">
                <a:solidFill>
                  <a:srgbClr val="FF0000"/>
                </a:solidFill>
              </a:rPr>
              <a:t>surface tension </a:t>
            </a:r>
            <a:r>
              <a:rPr lang="en-US" dirty="0" smtClean="0"/>
              <a:t>“ </a:t>
            </a:r>
            <a:endParaRPr lang="en-US" dirty="0"/>
          </a:p>
        </p:txBody>
      </p:sp>
    </p:spTree>
    <p:extLst>
      <p:ext uri="{BB962C8B-B14F-4D97-AF65-F5344CB8AC3E}">
        <p14:creationId xmlns:p14="http://schemas.microsoft.com/office/powerpoint/2010/main" val="3699638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57200"/>
                <a:ext cx="8229600" cy="5668963"/>
              </a:xfrm>
            </p:spPr>
            <p:txBody>
              <a:bodyPr>
                <a:normAutofit fontScale="85000" lnSpcReduction="20000"/>
              </a:bodyPr>
              <a:lstStyle/>
              <a:p>
                <a:r>
                  <a:rPr lang="en-US" i="1" u="sng" dirty="0" smtClean="0">
                    <a:solidFill>
                      <a:srgbClr val="FF0000"/>
                    </a:solidFill>
                  </a:rPr>
                  <a:t>Surface tension: </a:t>
                </a:r>
                <a:r>
                  <a:rPr lang="en-US" dirty="0" smtClean="0">
                    <a:solidFill>
                      <a:srgbClr val="00B050"/>
                    </a:solidFill>
                  </a:rPr>
                  <a:t>the force (F) per unit length (L) that acts a cross any line in a surface ,tending to pull the surface closed.</a:t>
                </a:r>
              </a:p>
              <a:p>
                <a:endParaRPr lang="en-US" dirty="0"/>
              </a:p>
              <a:p>
                <a:pPr algn="ctr"/>
                <a14:m>
                  <m:oMath xmlns:m="http://schemas.openxmlformats.org/officeDocument/2006/math">
                    <m:r>
                      <a:rPr lang="en-US" i="1" smtClean="0">
                        <a:solidFill>
                          <a:srgbClr val="FF0000"/>
                        </a:solidFill>
                        <a:latin typeface="Cambria Math"/>
                        <a:ea typeface="Cambria Math"/>
                      </a:rPr>
                      <m:t>𝛾</m:t>
                    </m:r>
                    <m:r>
                      <a:rPr lang="en-US" b="0" i="1" smtClean="0">
                        <a:solidFill>
                          <a:srgbClr val="FF0000"/>
                        </a:solidFill>
                        <a:latin typeface="Cambria Math"/>
                        <a:ea typeface="Cambria Math"/>
                      </a:rPr>
                      <m:t>=</m:t>
                    </m:r>
                    <m:f>
                      <m:fPr>
                        <m:ctrlPr>
                          <a:rPr lang="en-US" b="0" i="1" smtClean="0">
                            <a:solidFill>
                              <a:srgbClr val="FF0000"/>
                            </a:solidFill>
                            <a:latin typeface="Cambria Math"/>
                            <a:ea typeface="Cambria Math"/>
                          </a:rPr>
                        </m:ctrlPr>
                      </m:fPr>
                      <m:num>
                        <m:r>
                          <a:rPr lang="en-US" b="0" i="1" smtClean="0">
                            <a:solidFill>
                              <a:srgbClr val="FF0000"/>
                            </a:solidFill>
                            <a:latin typeface="Cambria Math"/>
                            <a:ea typeface="Cambria Math"/>
                          </a:rPr>
                          <m:t>𝐹</m:t>
                        </m:r>
                      </m:num>
                      <m:den>
                        <m:r>
                          <a:rPr lang="en-US" b="0" i="1" smtClean="0">
                            <a:solidFill>
                              <a:srgbClr val="FF0000"/>
                            </a:solidFill>
                            <a:latin typeface="Cambria Math"/>
                            <a:ea typeface="Cambria Math"/>
                          </a:rPr>
                          <m:t>𝐿</m:t>
                        </m:r>
                        <m:r>
                          <a:rPr lang="en-US" b="0" i="1" smtClean="0">
                            <a:solidFill>
                              <a:srgbClr val="FF0000"/>
                            </a:solidFill>
                            <a:latin typeface="Cambria Math"/>
                            <a:ea typeface="Cambria Math"/>
                          </a:rPr>
                          <m:t>    </m:t>
                        </m:r>
                      </m:den>
                    </m:f>
                  </m:oMath>
                </a14:m>
                <a:r>
                  <a:rPr lang="en-US" dirty="0" smtClean="0">
                    <a:solidFill>
                      <a:srgbClr val="FF0000"/>
                    </a:solidFill>
                  </a:rPr>
                  <a:t>      N/m</a:t>
                </a:r>
              </a:p>
              <a:p>
                <a:r>
                  <a:rPr lang="en-US" dirty="0" smtClean="0"/>
                  <a:t>For example the U- shaped</a:t>
                </a:r>
              </a:p>
              <a:p>
                <a:r>
                  <a:rPr lang="en-US" dirty="0" smtClean="0"/>
                  <a:t>Which encloses a thin film </a:t>
                </a:r>
              </a:p>
              <a:p>
                <a:r>
                  <a:rPr lang="en-US" dirty="0" smtClean="0"/>
                  <a:t>of liquid because of surface</a:t>
                </a:r>
              </a:p>
              <a:p>
                <a:r>
                  <a:rPr lang="en-US" dirty="0" smtClean="0"/>
                  <a:t> tension ,A force F is </a:t>
                </a:r>
              </a:p>
              <a:p>
                <a:r>
                  <a:rPr lang="en-US" dirty="0" smtClean="0"/>
                  <a:t>required to pull the</a:t>
                </a:r>
              </a:p>
              <a:p>
                <a:r>
                  <a:rPr lang="en-US" dirty="0" smtClean="0"/>
                  <a:t>movable wire and thus increase </a:t>
                </a:r>
              </a:p>
              <a:p>
                <a:r>
                  <a:rPr lang="en-US" dirty="0" smtClean="0"/>
                  <a:t>the surface area of the liquid .</a:t>
                </a:r>
              </a:p>
              <a:p>
                <a:r>
                  <a:rPr lang="en-US" dirty="0" smtClean="0"/>
                  <a:t>The liquid contained by the wire apparatuses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5668963"/>
              </a:xfrm>
              <a:blipFill rotWithShape="1">
                <a:blip r:embed="rId2"/>
                <a:stretch>
                  <a:fillRect l="-1185" t="-2151"/>
                </a:stretch>
              </a:blipFill>
            </p:spPr>
            <p:txBody>
              <a:bodyPr/>
              <a:lstStyle/>
              <a:p>
                <a:r>
                  <a:rPr lang="en-US">
                    <a:noFill/>
                  </a:rPr>
                  <a:t> </a:t>
                </a:r>
              </a:p>
            </p:txBody>
          </p:sp>
        </mc:Fallback>
      </mc:AlternateContent>
      <p:grpSp>
        <p:nvGrpSpPr>
          <p:cNvPr id="4" name="Group 31"/>
          <p:cNvGrpSpPr>
            <a:grpSpLocks/>
          </p:cNvGrpSpPr>
          <p:nvPr/>
        </p:nvGrpSpPr>
        <p:grpSpPr bwMode="auto">
          <a:xfrm>
            <a:off x="5421312" y="3348572"/>
            <a:ext cx="3494088" cy="2867025"/>
            <a:chOff x="4508" y="5464"/>
            <a:chExt cx="3073" cy="2411"/>
          </a:xfrm>
        </p:grpSpPr>
        <p:grpSp>
          <p:nvGrpSpPr>
            <p:cNvPr id="5" name="Group 32"/>
            <p:cNvGrpSpPr>
              <a:grpSpLocks/>
            </p:cNvGrpSpPr>
            <p:nvPr/>
          </p:nvGrpSpPr>
          <p:grpSpPr bwMode="auto">
            <a:xfrm>
              <a:off x="4508" y="5464"/>
              <a:ext cx="3073" cy="2411"/>
              <a:chOff x="4279" y="4248"/>
              <a:chExt cx="3073" cy="2411"/>
            </a:xfrm>
          </p:grpSpPr>
          <p:sp>
            <p:nvSpPr>
              <p:cNvPr id="8" name="Rectangle 33"/>
              <p:cNvSpPr>
                <a:spLocks noChangeArrowheads="1"/>
              </p:cNvSpPr>
              <p:nvPr/>
            </p:nvSpPr>
            <p:spPr bwMode="auto">
              <a:xfrm>
                <a:off x="4309" y="4514"/>
                <a:ext cx="1230" cy="1242"/>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endParaRPr lang="ar-SA"/>
              </a:p>
            </p:txBody>
          </p:sp>
          <p:sp>
            <p:nvSpPr>
              <p:cNvPr id="9" name="Rectangle 34"/>
              <p:cNvSpPr>
                <a:spLocks noChangeArrowheads="1"/>
              </p:cNvSpPr>
              <p:nvPr/>
            </p:nvSpPr>
            <p:spPr bwMode="auto">
              <a:xfrm>
                <a:off x="4279" y="4499"/>
                <a:ext cx="2340" cy="1260"/>
              </a:xfrm>
              <a:prstGeom prst="rect">
                <a:avLst/>
              </a:prstGeom>
              <a:noFill/>
              <a:ln w="381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ar-SA"/>
              </a:p>
            </p:txBody>
          </p:sp>
          <p:sp>
            <p:nvSpPr>
              <p:cNvPr id="10" name="Line 35"/>
              <p:cNvSpPr>
                <a:spLocks noChangeShapeType="1"/>
              </p:cNvSpPr>
              <p:nvPr/>
            </p:nvSpPr>
            <p:spPr bwMode="auto">
              <a:xfrm>
                <a:off x="5552" y="4504"/>
                <a:ext cx="0" cy="1260"/>
              </a:xfrm>
              <a:prstGeom prst="line">
                <a:avLst/>
              </a:prstGeom>
              <a:noFill/>
              <a:ln w="571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1" name="Line 36"/>
              <p:cNvSpPr>
                <a:spLocks noChangeShapeType="1"/>
              </p:cNvSpPr>
              <p:nvPr/>
            </p:nvSpPr>
            <p:spPr bwMode="auto">
              <a:xfrm>
                <a:off x="6079" y="4499"/>
                <a:ext cx="0" cy="1260"/>
              </a:xfrm>
              <a:prstGeom prst="line">
                <a:avLst/>
              </a:prstGeom>
              <a:noFill/>
              <a:ln w="28575">
                <a:solidFill>
                  <a:srgbClr val="002060"/>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 name="Rectangle 37"/>
              <p:cNvSpPr>
                <a:spLocks noChangeArrowheads="1"/>
              </p:cNvSpPr>
              <p:nvPr/>
            </p:nvSpPr>
            <p:spPr bwMode="auto">
              <a:xfrm>
                <a:off x="6469" y="4514"/>
                <a:ext cx="540" cy="124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endParaRPr lang="ar-SA"/>
              </a:p>
            </p:txBody>
          </p:sp>
          <p:sp>
            <p:nvSpPr>
              <p:cNvPr id="13" name="Line 38"/>
              <p:cNvSpPr>
                <a:spLocks noChangeShapeType="1"/>
              </p:cNvSpPr>
              <p:nvPr/>
            </p:nvSpPr>
            <p:spPr bwMode="auto">
              <a:xfrm>
                <a:off x="5552" y="5129"/>
                <a:ext cx="1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 name="Text Box 39"/>
              <p:cNvSpPr txBox="1">
                <a:spLocks noChangeArrowheads="1"/>
              </p:cNvSpPr>
              <p:nvPr/>
            </p:nvSpPr>
            <p:spPr bwMode="auto">
              <a:xfrm>
                <a:off x="5404" y="5810"/>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sz="2000" b="1" dirty="0">
                    <a:solidFill>
                      <a:srgbClr val="FF0000"/>
                    </a:solidFill>
                    <a:latin typeface="Arial Unicode MS" pitchFamily="34" charset="-128"/>
                    <a:ea typeface="Arial Unicode MS" pitchFamily="34" charset="-128"/>
                    <a:cs typeface="Arial Unicode MS" pitchFamily="34" charset="-128"/>
                  </a:rPr>
                  <a:t>C</a:t>
                </a:r>
                <a:endParaRPr lang="en-US" sz="2000" dirty="0">
                  <a:solidFill>
                    <a:srgbClr val="FF0000"/>
                  </a:solidFill>
                  <a:latin typeface="Arial Unicode MS" pitchFamily="34" charset="-128"/>
                  <a:ea typeface="Arial Unicode MS" pitchFamily="34" charset="-128"/>
                  <a:cs typeface="Arial Unicode MS" pitchFamily="34" charset="-128"/>
                </a:endParaRPr>
              </a:p>
            </p:txBody>
          </p:sp>
          <p:sp>
            <p:nvSpPr>
              <p:cNvPr id="15" name="Text Box 40"/>
              <p:cNvSpPr txBox="1">
                <a:spLocks noChangeArrowheads="1"/>
              </p:cNvSpPr>
              <p:nvPr/>
            </p:nvSpPr>
            <p:spPr bwMode="auto">
              <a:xfrm>
                <a:off x="5404" y="4248"/>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b="1" dirty="0">
                    <a:solidFill>
                      <a:srgbClr val="FF0000"/>
                    </a:solidFill>
                    <a:latin typeface="Times New Roman" pitchFamily="18" charset="0"/>
                    <a:ea typeface="Arial" charset="0"/>
                    <a:cs typeface="Times New Roman" pitchFamily="18" charset="0"/>
                  </a:rPr>
                  <a:t>A</a:t>
                </a:r>
                <a:endParaRPr lang="en-US" dirty="0">
                  <a:solidFill>
                    <a:srgbClr val="FF0000"/>
                  </a:solidFill>
                  <a:latin typeface="Times New Roman" pitchFamily="18" charset="0"/>
                  <a:ea typeface="Arial" charset="0"/>
                  <a:cs typeface="Times New Roman" pitchFamily="18" charset="0"/>
                </a:endParaRPr>
              </a:p>
            </p:txBody>
          </p:sp>
          <p:sp>
            <p:nvSpPr>
              <p:cNvPr id="16" name="Text Box 41"/>
              <p:cNvSpPr txBox="1">
                <a:spLocks noChangeArrowheads="1"/>
              </p:cNvSpPr>
              <p:nvPr/>
            </p:nvSpPr>
            <p:spPr bwMode="auto">
              <a:xfrm>
                <a:off x="5239" y="4904"/>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sz="2000" b="1" i="1">
                    <a:solidFill>
                      <a:srgbClr val="FF0000"/>
                    </a:solidFill>
                    <a:latin typeface="Calibri" pitchFamily="34" charset="0"/>
                  </a:rPr>
                  <a:t>L</a:t>
                </a:r>
                <a:endParaRPr lang="en-US" sz="2000">
                  <a:solidFill>
                    <a:srgbClr val="FF0000"/>
                  </a:solidFill>
                </a:endParaRPr>
              </a:p>
            </p:txBody>
          </p:sp>
          <p:sp>
            <p:nvSpPr>
              <p:cNvPr id="17" name="Text Box 42"/>
              <p:cNvSpPr txBox="1">
                <a:spLocks noChangeArrowheads="1"/>
              </p:cNvSpPr>
              <p:nvPr/>
            </p:nvSpPr>
            <p:spPr bwMode="auto">
              <a:xfrm>
                <a:off x="6979" y="4859"/>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sz="2000" b="1">
                    <a:solidFill>
                      <a:srgbClr val="FF0000"/>
                    </a:solidFill>
                    <a:latin typeface="Times New Roman" pitchFamily="18" charset="0"/>
                    <a:ea typeface="Arial" charset="0"/>
                    <a:cs typeface="Times New Roman" pitchFamily="18" charset="0"/>
                  </a:rPr>
                  <a:t>F</a:t>
                </a:r>
                <a:endParaRPr lang="en-US" sz="2000">
                  <a:solidFill>
                    <a:srgbClr val="FF0000"/>
                  </a:solidFill>
                  <a:latin typeface="Times New Roman" pitchFamily="18" charset="0"/>
                  <a:ea typeface="Arial" charset="0"/>
                  <a:cs typeface="Times New Roman" pitchFamily="18" charset="0"/>
                </a:endParaRPr>
              </a:p>
            </p:txBody>
          </p:sp>
          <p:sp>
            <p:nvSpPr>
              <p:cNvPr id="18" name="Text Box 43"/>
              <p:cNvSpPr txBox="1">
                <a:spLocks noChangeArrowheads="1"/>
              </p:cNvSpPr>
              <p:nvPr/>
            </p:nvSpPr>
            <p:spPr bwMode="auto">
              <a:xfrm>
                <a:off x="4999" y="6299"/>
                <a:ext cx="10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SA"/>
              </a:p>
            </p:txBody>
          </p:sp>
        </p:grpSp>
        <p:cxnSp>
          <p:nvCxnSpPr>
            <p:cNvPr id="6" name="AutoShape 44"/>
            <p:cNvCxnSpPr>
              <a:cxnSpLocks noChangeShapeType="1"/>
            </p:cNvCxnSpPr>
            <p:nvPr/>
          </p:nvCxnSpPr>
          <p:spPr bwMode="auto">
            <a:xfrm flipV="1">
              <a:off x="5881" y="6585"/>
              <a:ext cx="352" cy="1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 name="Text Box 45"/>
            <p:cNvSpPr txBox="1">
              <a:spLocks noChangeArrowheads="1"/>
            </p:cNvSpPr>
            <p:nvPr/>
          </p:nvSpPr>
          <p:spPr bwMode="auto">
            <a:xfrm>
              <a:off x="5828" y="6645"/>
              <a:ext cx="44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000"/>
                </a:spcAft>
              </a:pPr>
              <a:r>
                <a:rPr lang="en-US" sz="2000" b="1">
                  <a:solidFill>
                    <a:srgbClr val="FF0000"/>
                  </a:solidFill>
                  <a:latin typeface="Times New Roman" pitchFamily="18" charset="0"/>
                  <a:ea typeface="Arial" charset="0"/>
                  <a:cs typeface="Times New Roman" pitchFamily="18" charset="0"/>
                </a:rPr>
                <a:t>  b</a:t>
              </a:r>
            </a:p>
          </p:txBody>
        </p:sp>
      </p:grpSp>
      <p:sp>
        <p:nvSpPr>
          <p:cNvPr id="19" name="Text Box 39"/>
          <p:cNvSpPr txBox="1">
            <a:spLocks noChangeArrowheads="1"/>
          </p:cNvSpPr>
          <p:nvPr/>
        </p:nvSpPr>
        <p:spPr bwMode="auto">
          <a:xfrm>
            <a:off x="7286870" y="5210708"/>
            <a:ext cx="409330" cy="42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sz="2000" b="1" dirty="0" smtClean="0">
                <a:solidFill>
                  <a:srgbClr val="FF0000"/>
                </a:solidFill>
                <a:latin typeface="Arial Unicode MS" pitchFamily="34" charset="-128"/>
                <a:ea typeface="Arial Unicode MS" pitchFamily="34" charset="-128"/>
                <a:cs typeface="Arial Unicode MS" pitchFamily="34" charset="-128"/>
              </a:rPr>
              <a:t>C’</a:t>
            </a:r>
            <a:endParaRPr lang="en-US" sz="2000" dirty="0">
              <a:solidFill>
                <a:srgbClr val="FF0000"/>
              </a:solidFill>
              <a:latin typeface="Arial Unicode MS" pitchFamily="34" charset="-128"/>
              <a:ea typeface="Arial Unicode MS" pitchFamily="34" charset="-128"/>
              <a:cs typeface="Arial Unicode MS" pitchFamily="34" charset="-128"/>
            </a:endParaRPr>
          </a:p>
        </p:txBody>
      </p:sp>
      <p:sp>
        <p:nvSpPr>
          <p:cNvPr id="20" name="Text Box 40"/>
          <p:cNvSpPr txBox="1">
            <a:spLocks noChangeArrowheads="1"/>
          </p:cNvSpPr>
          <p:nvPr/>
        </p:nvSpPr>
        <p:spPr bwMode="auto">
          <a:xfrm>
            <a:off x="7286870" y="3352800"/>
            <a:ext cx="409330" cy="42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000"/>
              </a:spcAft>
            </a:pPr>
            <a:r>
              <a:rPr lang="en-US" b="1" dirty="0" smtClean="0">
                <a:solidFill>
                  <a:srgbClr val="FF0000"/>
                </a:solidFill>
                <a:latin typeface="Times New Roman" pitchFamily="18" charset="0"/>
                <a:ea typeface="Arial" charset="0"/>
                <a:cs typeface="Times New Roman" pitchFamily="18" charset="0"/>
              </a:rPr>
              <a:t>A’</a:t>
            </a:r>
            <a:endParaRPr lang="en-US" dirty="0">
              <a:solidFill>
                <a:srgbClr val="FF0000"/>
              </a:solidFill>
              <a:latin typeface="Times New Roman" pitchFamily="18" charset="0"/>
              <a:ea typeface="Arial" charset="0"/>
              <a:cs typeface="Times New Roman" pitchFamily="18" charset="0"/>
            </a:endParaRPr>
          </a:p>
        </p:txBody>
      </p:sp>
    </p:spTree>
    <p:extLst>
      <p:ext uri="{BB962C8B-B14F-4D97-AF65-F5344CB8AC3E}">
        <p14:creationId xmlns:p14="http://schemas.microsoft.com/office/powerpoint/2010/main" val="67070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81000"/>
                <a:ext cx="8229600" cy="5745163"/>
              </a:xfrm>
            </p:spPr>
            <p:txBody>
              <a:bodyPr>
                <a:normAutofit fontScale="92500"/>
              </a:bodyPr>
              <a:lstStyle/>
              <a:p>
                <a:r>
                  <a:rPr lang="en-US" sz="2600" dirty="0" smtClean="0"/>
                  <a:t>Is a thin film with both a top and a bottom surface hence, the length of </a:t>
                </a:r>
              </a:p>
              <a:p>
                <a:r>
                  <a:rPr lang="en-US" sz="2600" dirty="0" smtClean="0"/>
                  <a:t>the surface being increased </a:t>
                </a:r>
              </a:p>
              <a:p>
                <a:r>
                  <a:rPr lang="en-US" sz="2600" dirty="0" smtClean="0"/>
                  <a:t>is (2L) </a:t>
                </a:r>
              </a:p>
              <a:p>
                <a:r>
                  <a:rPr lang="en-US" sz="2600" dirty="0"/>
                  <a:t> </a:t>
                </a:r>
                <a:r>
                  <a:rPr lang="en-US" sz="2600" dirty="0" smtClean="0"/>
                  <a:t>       </a:t>
                </a:r>
                <a:r>
                  <a:rPr lang="en-US" sz="2600" dirty="0" smtClean="0">
                    <a:sym typeface="Symbol"/>
                  </a:rPr>
                  <a:t>= </a:t>
                </a:r>
                <a14:m>
                  <m:oMath xmlns:m="http://schemas.openxmlformats.org/officeDocument/2006/math">
                    <m:f>
                      <m:fPr>
                        <m:ctrlPr>
                          <a:rPr lang="en-US" sz="2600" i="1" smtClean="0">
                            <a:latin typeface="Cambria Math"/>
                            <a:sym typeface="Symbol"/>
                          </a:rPr>
                        </m:ctrlPr>
                      </m:fPr>
                      <m:num>
                        <m:r>
                          <a:rPr lang="en-US" sz="2600" b="0" i="1" smtClean="0">
                            <a:latin typeface="Cambria Math"/>
                            <a:sym typeface="Symbol"/>
                          </a:rPr>
                          <m:t>𝐹</m:t>
                        </m:r>
                      </m:num>
                      <m:den>
                        <m:r>
                          <a:rPr lang="en-US" sz="2600" b="0" i="1" smtClean="0">
                            <a:latin typeface="Cambria Math"/>
                            <a:sym typeface="Symbol"/>
                          </a:rPr>
                          <m:t>2</m:t>
                        </m:r>
                        <m:r>
                          <a:rPr lang="en-US" sz="2600" b="0" i="1" smtClean="0">
                            <a:latin typeface="Cambria Math"/>
                            <a:sym typeface="Symbol"/>
                          </a:rPr>
                          <m:t>𝑙</m:t>
                        </m:r>
                      </m:den>
                    </m:f>
                  </m:oMath>
                </a14:m>
                <a:r>
                  <a:rPr lang="en-US" sz="2600" dirty="0" smtClean="0"/>
                  <a:t>      </a:t>
                </a:r>
              </a:p>
              <a:p>
                <a:r>
                  <a:rPr lang="en-US" sz="2600" dirty="0" smtClean="0"/>
                  <a:t>The surface tension of water </a:t>
                </a:r>
              </a:p>
              <a:p>
                <a:r>
                  <a:rPr lang="en-US" sz="2600" dirty="0" smtClean="0"/>
                  <a:t>0.072 N/m at 20</a:t>
                </a:r>
                <a:r>
                  <a:rPr lang="en-US" sz="2600" baseline="30000" dirty="0" smtClean="0"/>
                  <a:t>O</a:t>
                </a:r>
                <a:r>
                  <a:rPr lang="en-US" sz="2600" dirty="0" smtClean="0"/>
                  <a:t>C .The molecules of </a:t>
                </a:r>
              </a:p>
              <a:p>
                <a:r>
                  <a:rPr lang="en-US" sz="2600" dirty="0" smtClean="0"/>
                  <a:t>a liquid exert attraction </a:t>
                </a:r>
                <a:r>
                  <a:rPr lang="en-US" sz="2600" smtClean="0"/>
                  <a:t>force on </a:t>
                </a:r>
                <a:r>
                  <a:rPr lang="en-US" sz="2600" dirty="0" smtClean="0"/>
                  <a:t>each other. </a:t>
                </a:r>
              </a:p>
              <a:p>
                <a:r>
                  <a:rPr lang="en-US" sz="2600" dirty="0" smtClean="0"/>
                  <a:t>The molecule inside the liquid is in equilibrium due to the force of other molecules acting in all directions .the molecule at the surface is also normally in equilibrium (the liquid  is at rest) this is true even though the surface can only be exerted by molecules below it(or at an equal height)</a:t>
                </a: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81000"/>
                <a:ext cx="8229600" cy="5745163"/>
              </a:xfrm>
              <a:blipFill rotWithShape="1">
                <a:blip r:embed="rId2"/>
                <a:stretch>
                  <a:fillRect l="-963" t="-849" r="-296" b="-106"/>
                </a:stretch>
              </a:blipFill>
            </p:spPr>
            <p:txBody>
              <a:bodyPr/>
              <a:lstStyle/>
              <a:p>
                <a:r>
                  <a:rPr lang="en-US">
                    <a:noFill/>
                  </a:rPr>
                  <a:t> </a:t>
                </a:r>
              </a:p>
            </p:txBody>
          </p:sp>
        </mc:Fallback>
      </mc:AlternateContent>
      <p:grpSp>
        <p:nvGrpSpPr>
          <p:cNvPr id="4" name="Group 199"/>
          <p:cNvGrpSpPr>
            <a:grpSpLocks/>
          </p:cNvGrpSpPr>
          <p:nvPr/>
        </p:nvGrpSpPr>
        <p:grpSpPr bwMode="auto">
          <a:xfrm>
            <a:off x="5755098" y="533400"/>
            <a:ext cx="2265362" cy="2514600"/>
            <a:chOff x="-73564" y="609600"/>
            <a:chExt cx="3511426" cy="2599136"/>
          </a:xfrm>
        </p:grpSpPr>
        <p:sp>
          <p:nvSpPr>
            <p:cNvPr id="5" name="Block Arc 65"/>
            <p:cNvSpPr/>
            <p:nvPr/>
          </p:nvSpPr>
          <p:spPr>
            <a:xfrm rot="10800000">
              <a:off x="1981200" y="609600"/>
              <a:ext cx="914400" cy="1161737"/>
            </a:xfrm>
            <a:prstGeom prst="blockArc">
              <a:avLst>
                <a:gd name="adj1" fmla="val 11254179"/>
                <a:gd name="adj2" fmla="val 20908532"/>
                <a:gd name="adj3" fmla="val 0"/>
              </a:avLst>
            </a:prstGeom>
            <a:ln>
              <a:solidFill>
                <a:srgbClr val="FF0000"/>
              </a:solidFill>
              <a:prstDash val="dash"/>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Block Arc 85"/>
            <p:cNvSpPr/>
            <p:nvPr/>
          </p:nvSpPr>
          <p:spPr>
            <a:xfrm rot="10800000">
              <a:off x="457200" y="609600"/>
              <a:ext cx="914400" cy="1161737"/>
            </a:xfrm>
            <a:prstGeom prst="blockArc">
              <a:avLst>
                <a:gd name="adj1" fmla="val 11254179"/>
                <a:gd name="adj2" fmla="val 20908532"/>
                <a:gd name="adj3" fmla="val 0"/>
              </a:avLst>
            </a:prstGeom>
            <a:ln>
              <a:solidFill>
                <a:srgbClr val="FF0000"/>
              </a:solidFill>
              <a:prstDash val="dash"/>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7" name="Group 198"/>
            <p:cNvGrpSpPr>
              <a:grpSpLocks/>
            </p:cNvGrpSpPr>
            <p:nvPr/>
          </p:nvGrpSpPr>
          <p:grpSpPr bwMode="auto">
            <a:xfrm>
              <a:off x="-73564" y="914400"/>
              <a:ext cx="3511426" cy="2294336"/>
              <a:chOff x="-73564" y="914400"/>
              <a:chExt cx="3511426" cy="2294336"/>
            </a:xfrm>
          </p:grpSpPr>
          <p:sp>
            <p:nvSpPr>
              <p:cNvPr id="8" name="Rectangle 101"/>
              <p:cNvSpPr/>
              <p:nvPr/>
            </p:nvSpPr>
            <p:spPr bwMode="auto">
              <a:xfrm>
                <a:off x="10041" y="1220170"/>
                <a:ext cx="3352925" cy="1980134"/>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latin typeface="Times New Roman" pitchFamily="18" charset="0"/>
                    <a:cs typeface="Times New Roman" pitchFamily="18" charset="0"/>
                  </a:rPr>
                  <a:t>  </a:t>
                </a:r>
              </a:p>
            </p:txBody>
          </p:sp>
          <p:sp>
            <p:nvSpPr>
              <p:cNvPr id="9" name="Oval 32"/>
              <p:cNvSpPr/>
              <p:nvPr/>
            </p:nvSpPr>
            <p:spPr bwMode="auto">
              <a:xfrm>
                <a:off x="2058373" y="2286136"/>
                <a:ext cx="229915" cy="758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10" name="Oval 33"/>
              <p:cNvSpPr/>
              <p:nvPr/>
            </p:nvSpPr>
            <p:spPr bwMode="auto">
              <a:xfrm>
                <a:off x="1830388" y="2057400"/>
                <a:ext cx="838200" cy="838200"/>
              </a:xfrm>
              <a:prstGeom prst="ellipse">
                <a:avLst/>
              </a:prstGeom>
              <a:blipFill>
                <a:blip r:embed="rId3" cstate="print"/>
                <a:tile tx="0" ty="0" sx="100000" sy="100000" flip="none" algn="tl"/>
              </a:blipFill>
              <a:ln>
                <a:solidFill>
                  <a:srgbClr val="FF0000"/>
                </a:solidFill>
                <a:prstDash val="sysDash"/>
              </a:ln>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38"/>
              <p:cNvCxnSpPr>
                <a:stCxn id="9" idx="1"/>
                <a:endCxn id="9" idx="5"/>
              </p:cNvCxnSpPr>
              <p:nvPr/>
            </p:nvCxnSpPr>
            <p:spPr bwMode="auto">
              <a:xfrm rot="16200000" flipH="1">
                <a:off x="1952247" y="2179754"/>
                <a:ext cx="593703" cy="593946"/>
              </a:xfrm>
              <a:prstGeom prst="straightConnector1">
                <a:avLst/>
              </a:prstGeom>
              <a:ln w="28575">
                <a:solidFill>
                  <a:srgbClr val="FF0000"/>
                </a:solidFill>
                <a:headEnd type="arrow"/>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40"/>
              <p:cNvCxnSpPr>
                <a:stCxn id="9" idx="3"/>
                <a:endCxn id="9" idx="7"/>
              </p:cNvCxnSpPr>
              <p:nvPr/>
            </p:nvCxnSpPr>
            <p:spPr bwMode="auto">
              <a:xfrm rot="5400000" flipH="1" flipV="1">
                <a:off x="1952247" y="2179754"/>
                <a:ext cx="593703" cy="593946"/>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42"/>
              <p:cNvCxnSpPr>
                <a:endCxn id="9" idx="4"/>
              </p:cNvCxnSpPr>
              <p:nvPr/>
            </p:nvCxnSpPr>
            <p:spPr bwMode="auto">
              <a:xfrm rot="16200000" flipH="1">
                <a:off x="1811648" y="2456697"/>
                <a:ext cx="836581" cy="4006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44"/>
              <p:cNvCxnSpPr>
                <a:stCxn id="9" idx="6"/>
                <a:endCxn id="9" idx="2"/>
              </p:cNvCxnSpPr>
              <p:nvPr/>
            </p:nvCxnSpPr>
            <p:spPr bwMode="auto">
              <a:xfrm flipH="1">
                <a:off x="1830201" y="2476728"/>
                <a:ext cx="837795" cy="168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Oval 45"/>
              <p:cNvSpPr/>
              <p:nvPr/>
            </p:nvSpPr>
            <p:spPr bwMode="auto">
              <a:xfrm>
                <a:off x="230188" y="2057400"/>
                <a:ext cx="838200" cy="838200"/>
              </a:xfrm>
              <a:prstGeom prst="ellipse">
                <a:avLst/>
              </a:prstGeom>
              <a:blipFill>
                <a:blip r:embed="rId3" cstate="print"/>
                <a:tile tx="0" ty="0" sx="100000" sy="100000" flip="none" algn="tl"/>
              </a:blipFill>
              <a:ln>
                <a:solidFill>
                  <a:srgbClr val="FF0000"/>
                </a:solidFill>
                <a:prstDash val="sysDash"/>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52"/>
              <p:cNvCxnSpPr>
                <a:stCxn id="14" idx="0"/>
                <a:endCxn id="14" idx="4"/>
              </p:cNvCxnSpPr>
              <p:nvPr/>
            </p:nvCxnSpPr>
            <p:spPr bwMode="auto">
              <a:xfrm rot="16200000" flipH="1">
                <a:off x="230113" y="2475856"/>
                <a:ext cx="836581" cy="1742"/>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54"/>
              <p:cNvCxnSpPr>
                <a:stCxn id="14" idx="6"/>
                <a:endCxn id="14" idx="2"/>
              </p:cNvCxnSpPr>
              <p:nvPr/>
            </p:nvCxnSpPr>
            <p:spPr bwMode="auto">
              <a:xfrm flipH="1">
                <a:off x="229506" y="2476728"/>
                <a:ext cx="837796" cy="1687"/>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56"/>
              <p:cNvCxnSpPr>
                <a:stCxn id="14" idx="1"/>
                <a:endCxn id="14" idx="5"/>
              </p:cNvCxnSpPr>
              <p:nvPr/>
            </p:nvCxnSpPr>
            <p:spPr bwMode="auto">
              <a:xfrm rot="16200000" flipH="1">
                <a:off x="350681" y="2180625"/>
                <a:ext cx="593703" cy="59220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58"/>
              <p:cNvCxnSpPr>
                <a:stCxn id="14" idx="7"/>
                <a:endCxn id="14" idx="3"/>
              </p:cNvCxnSpPr>
              <p:nvPr/>
            </p:nvCxnSpPr>
            <p:spPr bwMode="auto">
              <a:xfrm rot="16200000" flipH="1" flipV="1">
                <a:off x="350681" y="2180625"/>
                <a:ext cx="593703" cy="59220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82"/>
              <p:cNvCxnSpPr/>
              <p:nvPr/>
            </p:nvCxnSpPr>
            <p:spPr bwMode="auto">
              <a:xfrm rot="5400000">
                <a:off x="2371026" y="2141899"/>
                <a:ext cx="2131933" cy="1741"/>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88"/>
              <p:cNvCxnSpPr/>
              <p:nvPr/>
            </p:nvCxnSpPr>
            <p:spPr bwMode="auto">
              <a:xfrm rot="5400000">
                <a:off x="-1139503" y="2132622"/>
                <a:ext cx="2133620" cy="1742"/>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2" name="Straight Connector 90"/>
              <p:cNvCxnSpPr/>
              <p:nvPr/>
            </p:nvCxnSpPr>
            <p:spPr bwMode="auto">
              <a:xfrm>
                <a:off x="-57887" y="3200303"/>
                <a:ext cx="3412144" cy="1686"/>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sp>
            <p:nvSpPr>
              <p:cNvPr id="23" name="TextBox 141"/>
              <p:cNvSpPr txBox="1">
                <a:spLocks noChangeArrowheads="1"/>
              </p:cNvSpPr>
              <p:nvPr/>
            </p:nvSpPr>
            <p:spPr bwMode="auto">
              <a:xfrm>
                <a:off x="1220578" y="2285941"/>
                <a:ext cx="412802" cy="38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latin typeface="Times New Roman" pitchFamily="18" charset="0"/>
                    <a:cs typeface="Times New Roman" pitchFamily="18" charset="0"/>
                  </a:rPr>
                  <a:t>A</a:t>
                </a:r>
              </a:p>
            </p:txBody>
          </p:sp>
          <p:sp>
            <p:nvSpPr>
              <p:cNvPr id="24" name="TextBox 142"/>
              <p:cNvSpPr txBox="1">
                <a:spLocks noChangeArrowheads="1"/>
              </p:cNvSpPr>
              <p:nvPr/>
            </p:nvSpPr>
            <p:spPr bwMode="auto">
              <a:xfrm>
                <a:off x="1523875" y="914400"/>
                <a:ext cx="369213" cy="3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solidFill>
                      <a:srgbClr val="FF0000"/>
                    </a:solidFill>
                    <a:latin typeface="Times New Roman" pitchFamily="18" charset="0"/>
                    <a:cs typeface="Times New Roman" pitchFamily="18" charset="0"/>
                  </a:rPr>
                  <a:t>B</a:t>
                </a:r>
              </a:p>
            </p:txBody>
          </p:sp>
          <p:grpSp>
            <p:nvGrpSpPr>
              <p:cNvPr id="25" name="Block Arc 80"/>
              <p:cNvGrpSpPr>
                <a:grpSpLocks/>
              </p:cNvGrpSpPr>
              <p:nvPr/>
            </p:nvGrpSpPr>
            <p:grpSpPr bwMode="auto">
              <a:xfrm>
                <a:off x="-73564" y="1018849"/>
                <a:ext cx="3450819" cy="304407"/>
                <a:chOff x="390144" y="1347216"/>
                <a:chExt cx="3145536" cy="286512"/>
              </a:xfrm>
            </p:grpSpPr>
            <p:pic>
              <p:nvPicPr>
                <p:cNvPr id="60" name="Block Arc 8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144" y="1347216"/>
                  <a:ext cx="3145536" cy="2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88"/>
                <p:cNvSpPr txBox="1">
                  <a:spLocks noChangeArrowheads="1"/>
                </p:cNvSpPr>
                <p:nvPr/>
              </p:nvSpPr>
              <p:spPr bwMode="auto">
                <a:xfrm rot="10800000">
                  <a:off x="457200" y="1458956"/>
                  <a:ext cx="3056189" cy="14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ar-SA">
                    <a:latin typeface="Times New Roman" pitchFamily="18" charset="0"/>
                    <a:cs typeface="Times New Roman" pitchFamily="18" charset="0"/>
                  </a:endParaRPr>
                </a:p>
              </p:txBody>
            </p:sp>
          </p:grpSp>
          <p:cxnSp>
            <p:nvCxnSpPr>
              <p:cNvPr id="26" name="Straight Arrow Connector 67"/>
              <p:cNvCxnSpPr>
                <a:stCxn id="55" idx="2"/>
              </p:cNvCxnSpPr>
              <p:nvPr/>
            </p:nvCxnSpPr>
            <p:spPr>
              <a:xfrm rot="10800000" flipV="1">
                <a:off x="532575" y="1257276"/>
                <a:ext cx="381450" cy="2664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69"/>
              <p:cNvCxnSpPr/>
              <p:nvPr/>
            </p:nvCxnSpPr>
            <p:spPr>
              <a:xfrm>
                <a:off x="914025" y="1220170"/>
                <a:ext cx="381449" cy="3035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71"/>
              <p:cNvCxnSpPr>
                <a:stCxn id="55" idx="1"/>
                <a:endCxn id="49" idx="0"/>
              </p:cNvCxnSpPr>
              <p:nvPr/>
            </p:nvCxnSpPr>
            <p:spPr>
              <a:xfrm rot="16200000" flipH="1">
                <a:off x="676978" y="1477788"/>
                <a:ext cx="522863" cy="278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73"/>
              <p:cNvCxnSpPr>
                <a:stCxn id="57" idx="0"/>
                <a:endCxn id="52" idx="0"/>
              </p:cNvCxnSpPr>
              <p:nvPr/>
            </p:nvCxnSpPr>
            <p:spPr>
              <a:xfrm rot="16200000" flipH="1">
                <a:off x="2209909" y="1486661"/>
                <a:ext cx="53298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75"/>
              <p:cNvCxnSpPr>
                <a:stCxn id="57" idx="2"/>
              </p:cNvCxnSpPr>
              <p:nvPr/>
            </p:nvCxnSpPr>
            <p:spPr>
              <a:xfrm rot="10800000" flipV="1">
                <a:off x="2056632" y="1257276"/>
                <a:ext cx="381449" cy="2664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77"/>
              <p:cNvCxnSpPr>
                <a:endCxn id="54" idx="1"/>
              </p:cNvCxnSpPr>
              <p:nvPr/>
            </p:nvCxnSpPr>
            <p:spPr>
              <a:xfrm>
                <a:off x="2438081" y="1220170"/>
                <a:ext cx="391901" cy="3154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Oval 86"/>
              <p:cNvSpPr/>
              <p:nvPr/>
            </p:nvSpPr>
            <p:spPr>
              <a:xfrm>
                <a:off x="2209909" y="2437935"/>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33" name="Oval 87"/>
              <p:cNvSpPr/>
              <p:nvPr/>
            </p:nvSpPr>
            <p:spPr>
              <a:xfrm>
                <a:off x="609213" y="2437935"/>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34" name="Flowchart: Connector 100"/>
              <p:cNvSpPr/>
              <p:nvPr/>
            </p:nvSpPr>
            <p:spPr>
              <a:xfrm>
                <a:off x="304403" y="2134337"/>
                <a:ext cx="45286" cy="7589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35" name="Oval 146"/>
              <p:cNvSpPr/>
              <p:nvPr/>
            </p:nvSpPr>
            <p:spPr>
              <a:xfrm>
                <a:off x="609213" y="1980851"/>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36" name="Oval 147"/>
              <p:cNvSpPr/>
              <p:nvPr/>
            </p:nvSpPr>
            <p:spPr>
              <a:xfrm>
                <a:off x="914025" y="2134337"/>
                <a:ext cx="76638" cy="758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37" name="Oval 148"/>
              <p:cNvSpPr/>
              <p:nvPr/>
            </p:nvSpPr>
            <p:spPr>
              <a:xfrm>
                <a:off x="1067302" y="2437935"/>
                <a:ext cx="74896"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38" name="Oval 149"/>
              <p:cNvSpPr/>
              <p:nvPr/>
            </p:nvSpPr>
            <p:spPr>
              <a:xfrm>
                <a:off x="914025" y="2743219"/>
                <a:ext cx="76638" cy="759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39" name="Oval 150"/>
              <p:cNvSpPr/>
              <p:nvPr/>
            </p:nvSpPr>
            <p:spPr>
              <a:xfrm>
                <a:off x="609213" y="2895018"/>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0" name="Oval 155"/>
              <p:cNvSpPr/>
              <p:nvPr/>
            </p:nvSpPr>
            <p:spPr>
              <a:xfrm>
                <a:off x="304403" y="2743219"/>
                <a:ext cx="76638" cy="759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1" name="Oval 156"/>
              <p:cNvSpPr/>
              <p:nvPr/>
            </p:nvSpPr>
            <p:spPr>
              <a:xfrm>
                <a:off x="152867" y="2437935"/>
                <a:ext cx="74897"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2" name="Oval 157"/>
              <p:cNvSpPr/>
              <p:nvPr/>
            </p:nvSpPr>
            <p:spPr>
              <a:xfrm>
                <a:off x="2514719" y="2743219"/>
                <a:ext cx="76638" cy="759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3" name="Oval 158"/>
              <p:cNvSpPr/>
              <p:nvPr/>
            </p:nvSpPr>
            <p:spPr>
              <a:xfrm>
                <a:off x="2209909" y="2895018"/>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4" name="Oval 160"/>
              <p:cNvSpPr/>
              <p:nvPr/>
            </p:nvSpPr>
            <p:spPr>
              <a:xfrm>
                <a:off x="1905097" y="2743219"/>
                <a:ext cx="76638" cy="759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5" name="Oval 161"/>
              <p:cNvSpPr/>
              <p:nvPr/>
            </p:nvSpPr>
            <p:spPr>
              <a:xfrm>
                <a:off x="1751820" y="2437935"/>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6" name="Oval 162"/>
              <p:cNvSpPr/>
              <p:nvPr/>
            </p:nvSpPr>
            <p:spPr>
              <a:xfrm>
                <a:off x="1905097" y="2134337"/>
                <a:ext cx="76638" cy="758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7" name="Oval 163"/>
              <p:cNvSpPr/>
              <p:nvPr/>
            </p:nvSpPr>
            <p:spPr>
              <a:xfrm>
                <a:off x="2209909" y="1980851"/>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8" name="Oval 164"/>
              <p:cNvSpPr/>
              <p:nvPr/>
            </p:nvSpPr>
            <p:spPr>
              <a:xfrm>
                <a:off x="457679" y="1523768"/>
                <a:ext cx="74896"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49" name="Oval 165"/>
              <p:cNvSpPr/>
              <p:nvPr/>
            </p:nvSpPr>
            <p:spPr>
              <a:xfrm>
                <a:off x="914025" y="2743219"/>
                <a:ext cx="76638" cy="759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0" name="Oval 166"/>
              <p:cNvSpPr/>
              <p:nvPr/>
            </p:nvSpPr>
            <p:spPr>
              <a:xfrm>
                <a:off x="2514719" y="2134337"/>
                <a:ext cx="76638" cy="758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1" name="Oval 167"/>
              <p:cNvSpPr/>
              <p:nvPr/>
            </p:nvSpPr>
            <p:spPr>
              <a:xfrm>
                <a:off x="914025" y="1753153"/>
                <a:ext cx="76638" cy="758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2" name="Oval 168"/>
              <p:cNvSpPr/>
              <p:nvPr/>
            </p:nvSpPr>
            <p:spPr>
              <a:xfrm>
                <a:off x="2666255" y="2437935"/>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3" name="Oval 169"/>
              <p:cNvSpPr/>
              <p:nvPr/>
            </p:nvSpPr>
            <p:spPr>
              <a:xfrm>
                <a:off x="1295474" y="1523768"/>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4" name="Oval 170"/>
              <p:cNvSpPr/>
              <p:nvPr/>
            </p:nvSpPr>
            <p:spPr>
              <a:xfrm>
                <a:off x="2438081" y="1753153"/>
                <a:ext cx="76638" cy="758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5" name="Oval 171"/>
              <p:cNvSpPr/>
              <p:nvPr/>
            </p:nvSpPr>
            <p:spPr>
              <a:xfrm>
                <a:off x="1981735" y="1523768"/>
                <a:ext cx="74897"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6" name="Oval 174"/>
              <p:cNvSpPr/>
              <p:nvPr/>
            </p:nvSpPr>
            <p:spPr>
              <a:xfrm>
                <a:off x="2819531" y="1523768"/>
                <a:ext cx="76638" cy="77586"/>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7" name="Oval 176"/>
              <p:cNvSpPr/>
              <p:nvPr/>
            </p:nvSpPr>
            <p:spPr>
              <a:xfrm>
                <a:off x="914025" y="1220170"/>
                <a:ext cx="76638" cy="758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8" name="Oval 177"/>
              <p:cNvSpPr/>
              <p:nvPr/>
            </p:nvSpPr>
            <p:spPr>
              <a:xfrm>
                <a:off x="914025" y="2743219"/>
                <a:ext cx="76638" cy="759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sp>
            <p:nvSpPr>
              <p:cNvPr id="59" name="Oval 179"/>
              <p:cNvSpPr/>
              <p:nvPr/>
            </p:nvSpPr>
            <p:spPr>
              <a:xfrm>
                <a:off x="2438081" y="1220170"/>
                <a:ext cx="76638" cy="75899"/>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ar-SA">
                  <a:solidFill>
                    <a:srgbClr val="FFFFFF"/>
                  </a:solidFill>
                  <a:latin typeface="Times New Roman" pitchFamily="18" charset="0"/>
                  <a:cs typeface="Times New Roman" pitchFamily="18" charset="0"/>
                </a:endParaRPr>
              </a:p>
            </p:txBody>
          </p:sp>
        </p:grpSp>
      </p:grpSp>
    </p:spTree>
    <p:extLst>
      <p:ext uri="{BB962C8B-B14F-4D97-AF65-F5344CB8AC3E}">
        <p14:creationId xmlns:p14="http://schemas.microsoft.com/office/powerpoint/2010/main" val="2205675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r>
              <a:rPr lang="en-US" u="sng" dirty="0" smtClean="0"/>
              <a:t>Hence: </a:t>
            </a:r>
            <a:r>
              <a:rPr lang="en-US" dirty="0" smtClean="0"/>
              <a:t>there is a net attractive force downward which tends to compress the surface layer slightly .but only to the point where this downward force is balanced by an upward (repulsive ) force due to close contact (or collision with )the molecules below .</a:t>
            </a:r>
          </a:p>
          <a:p>
            <a:r>
              <a:rPr lang="en-US" dirty="0" smtClean="0"/>
              <a:t>This compression of the surface means that , in essence ,the liquid tries to minimize its surface ,this is why water tends to form spherical droplets ,for a sphere represents .the minimum  possible surface area for a given volume .In order to increase the surface area of a liquid , a force is required and work must be done to bring molecules and is sometimes  called surface energy .</a:t>
            </a:r>
            <a:r>
              <a:rPr lang="en-US" dirty="0" smtClean="0">
                <a:solidFill>
                  <a:srgbClr val="FF0000"/>
                </a:solidFill>
              </a:rPr>
              <a:t>The greater the surface area energy.</a:t>
            </a:r>
            <a:r>
              <a:rPr lang="en-US" dirty="0" smtClean="0"/>
              <a:t> </a:t>
            </a:r>
            <a:endParaRPr lang="en-US" u="sng" dirty="0"/>
          </a:p>
        </p:txBody>
      </p:sp>
    </p:spTree>
    <p:extLst>
      <p:ext uri="{BB962C8B-B14F-4D97-AF65-F5344CB8AC3E}">
        <p14:creationId xmlns:p14="http://schemas.microsoft.com/office/powerpoint/2010/main" val="1247934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dirty="0" smtClean="0">
                    <a:solidFill>
                      <a:srgbClr val="FF0000"/>
                    </a:solidFill>
                    <a:sym typeface="Symbol"/>
                  </a:rPr>
                  <a:t> = </a:t>
                </a:r>
                <a14:m>
                  <m:oMath xmlns:m="http://schemas.openxmlformats.org/officeDocument/2006/math">
                    <m:f>
                      <m:fPr>
                        <m:ctrlPr>
                          <a:rPr lang="en-US" i="1" smtClean="0">
                            <a:solidFill>
                              <a:srgbClr val="FF0000"/>
                            </a:solidFill>
                            <a:latin typeface="Cambria Math"/>
                            <a:sym typeface="Symbol"/>
                          </a:rPr>
                        </m:ctrlPr>
                      </m:fPr>
                      <m:num>
                        <m:r>
                          <a:rPr lang="en-US" b="0" i="1" smtClean="0">
                            <a:solidFill>
                              <a:srgbClr val="FF0000"/>
                            </a:solidFill>
                            <a:latin typeface="Cambria Math"/>
                            <a:sym typeface="Symbol"/>
                          </a:rPr>
                          <m:t>𝐹</m:t>
                        </m:r>
                      </m:num>
                      <m:den>
                        <m:r>
                          <a:rPr lang="en-US" b="0" i="1" smtClean="0">
                            <a:solidFill>
                              <a:srgbClr val="FF0000"/>
                            </a:solidFill>
                            <a:latin typeface="Cambria Math"/>
                            <a:sym typeface="Symbol"/>
                          </a:rPr>
                          <m:t>𝑙</m:t>
                        </m:r>
                      </m:den>
                    </m:f>
                  </m:oMath>
                </a14:m>
                <a:r>
                  <a:rPr lang="en-US" dirty="0" smtClean="0">
                    <a:solidFill>
                      <a:srgbClr val="FF0000"/>
                    </a:solidFill>
                  </a:rPr>
                  <a:t>  </a:t>
                </a:r>
              </a:p>
              <a:p>
                <a:r>
                  <a:rPr lang="en-US" dirty="0" smtClean="0">
                    <a:solidFill>
                      <a:srgbClr val="FF0000"/>
                    </a:solidFill>
                  </a:rPr>
                  <a:t>W=F </a:t>
                </a:r>
                <a:r>
                  <a:rPr lang="en-US" dirty="0" smtClean="0">
                    <a:solidFill>
                      <a:srgbClr val="FF0000"/>
                    </a:solidFill>
                    <a:sym typeface="Symbol"/>
                  </a:rPr>
                  <a:t>X </a:t>
                </a:r>
              </a:p>
              <a:p>
                <a:r>
                  <a:rPr lang="en-US" dirty="0">
                    <a:solidFill>
                      <a:srgbClr val="FF0000"/>
                    </a:solidFill>
                    <a:sym typeface="Symbol"/>
                  </a:rPr>
                  <a:t> </a:t>
                </a:r>
                <a:r>
                  <a:rPr lang="en-US" dirty="0" smtClean="0">
                    <a:solidFill>
                      <a:srgbClr val="FF0000"/>
                    </a:solidFill>
                    <a:sym typeface="Symbol"/>
                  </a:rPr>
                  <a:t>   W =  L X</a:t>
                </a:r>
              </a:p>
              <a:p>
                <a:r>
                  <a:rPr lang="en-US" dirty="0" smtClean="0">
                    <a:solidFill>
                      <a:srgbClr val="FF0000"/>
                    </a:solidFill>
                    <a:sym typeface="Symbol"/>
                  </a:rPr>
                  <a:t>      W=  A</a:t>
                </a:r>
                <a:r>
                  <a:rPr lang="en-US" dirty="0" smtClean="0">
                    <a:sym typeface="Symbol"/>
                  </a:rPr>
                  <a:t>           N/m  or J/m</a:t>
                </a:r>
                <a:r>
                  <a:rPr lang="en-US" baseline="30000" dirty="0" smtClean="0">
                    <a:sym typeface="Symbol"/>
                  </a:rPr>
                  <a:t>2    </a:t>
                </a:r>
              </a:p>
              <a:p>
                <a:r>
                  <a:rPr lang="en-US" dirty="0">
                    <a:sym typeface="Symbol"/>
                  </a:rPr>
                  <a:t> </a:t>
                </a:r>
                <a:r>
                  <a:rPr lang="en-US" dirty="0" smtClean="0">
                    <a:sym typeface="Symbol"/>
                  </a:rPr>
                  <a:t>where X is the change in distance and A is the total increase in area (at both surface ) </a:t>
                </a:r>
              </a:p>
              <a:p>
                <a:r>
                  <a:rPr lang="en-US" dirty="0" smtClean="0">
                    <a:sym typeface="Symbol"/>
                  </a:rPr>
                  <a:t>So we can write : </a:t>
                </a:r>
              </a:p>
              <a:p>
                <a:r>
                  <a:rPr lang="en-US" dirty="0">
                    <a:sym typeface="Symbol"/>
                  </a:rPr>
                  <a:t> </a:t>
                </a:r>
                <a:r>
                  <a:rPr lang="en-US" dirty="0" smtClean="0">
                    <a:sym typeface="Symbol"/>
                  </a:rPr>
                  <a:t>                           =  </a:t>
                </a:r>
                <a14:m>
                  <m:oMath xmlns:m="http://schemas.openxmlformats.org/officeDocument/2006/math">
                    <m:f>
                      <m:fPr>
                        <m:ctrlPr>
                          <a:rPr lang="en-US" i="1" smtClean="0">
                            <a:latin typeface="Cambria Math"/>
                            <a:sym typeface="Symbol"/>
                          </a:rPr>
                        </m:ctrlPr>
                      </m:fPr>
                      <m:num>
                        <m:r>
                          <a:rPr lang="en-US" b="0" i="1" smtClean="0">
                            <a:latin typeface="Cambria Math"/>
                            <a:sym typeface="Symbol"/>
                          </a:rPr>
                          <m:t>𝑊</m:t>
                        </m:r>
                      </m:num>
                      <m:den>
                        <m:r>
                          <m:rPr>
                            <m:nor/>
                          </m:rPr>
                          <a:rPr lang="en-US" dirty="0">
                            <a:sym typeface="Symbol"/>
                          </a:rPr>
                          <m:t></m:t>
                        </m:r>
                        <m:r>
                          <a:rPr lang="en-US" b="0" i="1" dirty="0" smtClean="0">
                            <a:latin typeface="Cambria Math"/>
                            <a:sym typeface="Symbol"/>
                          </a:rPr>
                          <m:t>𝐴</m:t>
                        </m:r>
                      </m:den>
                    </m:f>
                  </m:oMath>
                </a14:m>
                <a:r>
                  <a:rPr lang="en-US" dirty="0" smtClean="0">
                    <a:sym typeface="Symbol"/>
                  </a:rPr>
                  <a:t>   </a:t>
                </a:r>
              </a:p>
              <a:p>
                <a:r>
                  <a:rPr lang="en-US" dirty="0" smtClean="0">
                    <a:sym typeface="Symbol"/>
                  </a:rPr>
                  <a:t>The surface tension   is not only equal to the force per unit length ,it is also equal to the work done per unit increase in surface area .</a:t>
                </a:r>
              </a:p>
              <a:p>
                <a:endParaRPr lang="en-US" dirty="0" smtClean="0">
                  <a:sym typeface="Symbol"/>
                </a:endParaRPr>
              </a:p>
              <a:p>
                <a:pPr algn="ct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457200"/>
                <a:ext cx="8229600" cy="5668963"/>
              </a:xfrm>
              <a:blipFill rotWithShape="1">
                <a:blip r:embed="rId2"/>
                <a:stretch>
                  <a:fillRect l="-1481" t="-753" r="-1185" b="-2903"/>
                </a:stretch>
              </a:blipFill>
            </p:spPr>
            <p:txBody>
              <a:bodyPr/>
              <a:lstStyle/>
              <a:p>
                <a:r>
                  <a:rPr lang="en-US">
                    <a:noFill/>
                  </a:rPr>
                  <a:t> </a:t>
                </a:r>
              </a:p>
            </p:txBody>
          </p:sp>
        </mc:Fallback>
      </mc:AlternateContent>
    </p:spTree>
    <p:extLst>
      <p:ext uri="{BB962C8B-B14F-4D97-AF65-F5344CB8AC3E}">
        <p14:creationId xmlns:p14="http://schemas.microsoft.com/office/powerpoint/2010/main" val="2258924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If the object is spherical in the shape ,the surface tension acts at all points along a circle of radius ( r ) only the vertical component </a:t>
            </a:r>
            <a:r>
              <a:rPr lang="en-US" dirty="0" smtClean="0">
                <a:sym typeface="Symbol"/>
              </a:rPr>
              <a:t></a:t>
            </a:r>
            <a:r>
              <a:rPr lang="en-US" dirty="0" err="1" smtClean="0">
                <a:sym typeface="Symbol"/>
              </a:rPr>
              <a:t>cos</a:t>
            </a:r>
            <a:r>
              <a:rPr lang="en-US" dirty="0" smtClean="0">
                <a:sym typeface="Symbol"/>
              </a:rPr>
              <a:t> ,acts to balance ( W ) .We set the length ( L ) equal to the circumference of the circle ,L=2r,So the net upward force due to surface tension is :</a:t>
            </a:r>
          </a:p>
          <a:p>
            <a:pPr algn="ctr"/>
            <a:r>
              <a:rPr lang="en-US" dirty="0" smtClean="0">
                <a:solidFill>
                  <a:srgbClr val="FF0000"/>
                </a:solidFill>
                <a:sym typeface="Symbol"/>
              </a:rPr>
              <a:t>F=</a:t>
            </a:r>
            <a:r>
              <a:rPr lang="en-US" dirty="0">
                <a:solidFill>
                  <a:srgbClr val="FF0000"/>
                </a:solidFill>
                <a:sym typeface="Symbol"/>
              </a:rPr>
              <a:t> </a:t>
            </a:r>
            <a:r>
              <a:rPr lang="en-US" dirty="0" smtClean="0">
                <a:solidFill>
                  <a:srgbClr val="FF0000"/>
                </a:solidFill>
                <a:sym typeface="Symbol"/>
              </a:rPr>
              <a:t>(</a:t>
            </a:r>
            <a:r>
              <a:rPr lang="en-US" dirty="0" err="1">
                <a:solidFill>
                  <a:srgbClr val="FF0000"/>
                </a:solidFill>
                <a:sym typeface="Symbol"/>
              </a:rPr>
              <a:t>cos</a:t>
            </a:r>
            <a:r>
              <a:rPr lang="en-US" dirty="0">
                <a:solidFill>
                  <a:srgbClr val="FF0000"/>
                </a:solidFill>
                <a:sym typeface="Symbol"/>
              </a:rPr>
              <a:t> </a:t>
            </a:r>
            <a:r>
              <a:rPr lang="en-US" dirty="0" smtClean="0">
                <a:solidFill>
                  <a:srgbClr val="FF0000"/>
                </a:solidFill>
                <a:sym typeface="Symbol"/>
              </a:rPr>
              <a:t>) L </a:t>
            </a:r>
          </a:p>
          <a:p>
            <a:pPr algn="ctr"/>
            <a:r>
              <a:rPr lang="en-US" dirty="0" smtClean="0">
                <a:solidFill>
                  <a:srgbClr val="FF0000"/>
                </a:solidFill>
                <a:sym typeface="Symbol"/>
              </a:rPr>
              <a:t>F = 2</a:t>
            </a:r>
            <a:r>
              <a:rPr lang="en-US" dirty="0">
                <a:solidFill>
                  <a:srgbClr val="FF0000"/>
                </a:solidFill>
                <a:sym typeface="Symbol"/>
              </a:rPr>
              <a:t></a:t>
            </a:r>
            <a:r>
              <a:rPr lang="en-US" dirty="0" smtClean="0">
                <a:solidFill>
                  <a:srgbClr val="FF0000"/>
                </a:solidFill>
                <a:sym typeface="Symbol"/>
              </a:rPr>
              <a:t>r  </a:t>
            </a:r>
            <a:r>
              <a:rPr lang="en-US" dirty="0" err="1" smtClean="0">
                <a:solidFill>
                  <a:srgbClr val="FF0000"/>
                </a:solidFill>
                <a:sym typeface="Symbol"/>
              </a:rPr>
              <a:t>cos</a:t>
            </a:r>
            <a:r>
              <a:rPr lang="en-US" dirty="0">
                <a:solidFill>
                  <a:srgbClr val="FF0000"/>
                </a:solidFill>
                <a:sym typeface="Symbol"/>
              </a:rPr>
              <a:t> </a:t>
            </a:r>
            <a:r>
              <a:rPr lang="en-US" dirty="0" smtClean="0">
                <a:solidFill>
                  <a:srgbClr val="FF0000"/>
                </a:solidFill>
                <a:sym typeface="Symbol"/>
              </a:rPr>
              <a:t> </a:t>
            </a:r>
            <a:endParaRPr lang="en-US" dirty="0">
              <a:solidFill>
                <a:srgbClr val="FF0000"/>
              </a:solidFill>
            </a:endParaRPr>
          </a:p>
        </p:txBody>
      </p:sp>
    </p:spTree>
    <p:extLst>
      <p:ext uri="{BB962C8B-B14F-4D97-AF65-F5344CB8AC3E}">
        <p14:creationId xmlns:p14="http://schemas.microsoft.com/office/powerpoint/2010/main" val="86712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u="sng" dirty="0" smtClean="0"/>
              <a:t>Example : </a:t>
            </a:r>
          </a:p>
          <a:p>
            <a:r>
              <a:rPr lang="en-US" dirty="0" smtClean="0"/>
              <a:t>The base of an insect’s leg is approximately spherical in shape ,with  a radius of about 2x10</a:t>
            </a:r>
            <a:r>
              <a:rPr lang="en-US" baseline="30000" dirty="0" smtClean="0"/>
              <a:t>-5</a:t>
            </a:r>
            <a:r>
              <a:rPr lang="en-US" dirty="0" smtClean="0"/>
              <a:t> m . The 0.003 g mass of the insect is supported equally by the six legs .calculate the angle </a:t>
            </a:r>
            <a:r>
              <a:rPr lang="en-US" dirty="0" smtClean="0">
                <a:sym typeface="Symbol"/>
              </a:rPr>
              <a:t> for an insect on the surface of water .Assume the water temperature is 20</a:t>
            </a:r>
            <a:r>
              <a:rPr lang="en-US" baseline="30000" dirty="0" smtClean="0">
                <a:sym typeface="Symbol"/>
              </a:rPr>
              <a:t>o</a:t>
            </a:r>
            <a:r>
              <a:rPr lang="en-US" dirty="0" smtClean="0">
                <a:sym typeface="Symbol"/>
              </a:rPr>
              <a:t>C ?</a:t>
            </a:r>
            <a:r>
              <a:rPr lang="en-US" dirty="0" smtClean="0">
                <a:solidFill>
                  <a:srgbClr val="FF0000"/>
                </a:solidFill>
                <a:sym typeface="Symbol"/>
              </a:rPr>
              <a:t> </a:t>
            </a:r>
            <a:endParaRPr lang="en-US" dirty="0"/>
          </a:p>
        </p:txBody>
      </p:sp>
    </p:spTree>
    <p:extLst>
      <p:ext uri="{BB962C8B-B14F-4D97-AF65-F5344CB8AC3E}">
        <p14:creationId xmlns:p14="http://schemas.microsoft.com/office/powerpoint/2010/main" val="3999869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r>
              <a:rPr lang="en-US" sz="8000" dirty="0">
                <a:solidFill>
                  <a:srgbClr val="FF0000"/>
                </a:solidFill>
              </a:rPr>
              <a:t>Capillarity</a:t>
            </a:r>
            <a:endParaRPr lang="en-US" sz="6000" dirty="0"/>
          </a:p>
        </p:txBody>
      </p:sp>
    </p:spTree>
    <p:extLst>
      <p:ext uri="{BB962C8B-B14F-4D97-AF65-F5344CB8AC3E}">
        <p14:creationId xmlns:p14="http://schemas.microsoft.com/office/powerpoint/2010/main" val="2081046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Capillarity</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400" dirty="0" smtClean="0"/>
              <a:t>Cohesion refers to the force between like molecule .</a:t>
            </a:r>
          </a:p>
          <a:p>
            <a:r>
              <a:rPr lang="en-US" sz="2400" dirty="0" smtClean="0"/>
              <a:t>Adhesion to the force between unlike molecule . </a:t>
            </a:r>
          </a:p>
          <a:p>
            <a:r>
              <a:rPr lang="en-US" sz="2400" dirty="0" smtClean="0"/>
              <a:t>Water wet glass because the water molecules are more strongly attracted to the glass molecules than they are to other water molecules .</a:t>
            </a:r>
            <a:endParaRPr lang="en-US" sz="2400" u="sng" dirty="0" smtClean="0">
              <a:solidFill>
                <a:srgbClr val="FF0000"/>
              </a:solidFill>
            </a:endParaRPr>
          </a:p>
          <a:p>
            <a:r>
              <a:rPr lang="en-US" sz="2400" u="sng" dirty="0" smtClean="0">
                <a:solidFill>
                  <a:srgbClr val="FF0000"/>
                </a:solidFill>
              </a:rPr>
              <a:t>Angle of contact  ( </a:t>
            </a:r>
            <a:r>
              <a:rPr lang="en-US" sz="2400" u="sng" dirty="0" smtClean="0">
                <a:solidFill>
                  <a:srgbClr val="FF0000"/>
                </a:solidFill>
                <a:sym typeface="Symbol"/>
              </a:rPr>
              <a:t> ) , is the angle that tangent to the liquid surface makes with the solid surface .</a:t>
            </a:r>
            <a:endParaRPr lang="en-US" sz="2400" u="sng" dirty="0" smtClean="0">
              <a:solidFill>
                <a:srgbClr val="FF0000"/>
              </a:solidFill>
            </a:endParaRPr>
          </a:p>
          <a:p>
            <a:r>
              <a:rPr lang="en-US" dirty="0" smtClean="0">
                <a:solidFill>
                  <a:srgbClr val="FF0000"/>
                </a:solidFill>
                <a:sym typeface="Symbol"/>
              </a:rPr>
              <a:t>                  </a:t>
            </a:r>
            <a:r>
              <a:rPr lang="en-US" dirty="0" smtClean="0">
                <a:solidFill>
                  <a:srgbClr val="FF0000"/>
                </a:solidFill>
              </a:rPr>
              <a:t> </a:t>
            </a:r>
            <a:r>
              <a:rPr lang="en-US" dirty="0">
                <a:solidFill>
                  <a:srgbClr val="FF0000"/>
                </a:solidFill>
              </a:rPr>
              <a:t>= cos</a:t>
            </a:r>
            <a:r>
              <a:rPr lang="en-US" baseline="30000" dirty="0">
                <a:solidFill>
                  <a:srgbClr val="FF0000"/>
                </a:solidFill>
              </a:rPr>
              <a:t>-1</a:t>
            </a:r>
            <a:r>
              <a:rPr lang="en-US" dirty="0">
                <a:solidFill>
                  <a:srgbClr val="FF0000"/>
                </a:solidFill>
              </a:rPr>
              <a:t> [-</a:t>
            </a:r>
            <a:r>
              <a:rPr lang="en-US" dirty="0">
                <a:solidFill>
                  <a:srgbClr val="FF0000"/>
                </a:solidFill>
                <a:sym typeface="Symbol" pitchFamily="18" charset="2"/>
              </a:rPr>
              <a:t></a:t>
            </a:r>
            <a:r>
              <a:rPr lang="en-US" baseline="-25000" dirty="0">
                <a:solidFill>
                  <a:srgbClr val="FF0000"/>
                </a:solidFill>
                <a:sym typeface="Symbol" pitchFamily="18" charset="2"/>
              </a:rPr>
              <a:t>s</a:t>
            </a:r>
            <a:r>
              <a:rPr lang="en-US" dirty="0">
                <a:solidFill>
                  <a:srgbClr val="FF0000"/>
                </a:solidFill>
                <a:sym typeface="Symbol" pitchFamily="18" charset="2"/>
              </a:rPr>
              <a:t> / </a:t>
            </a:r>
            <a:r>
              <a:rPr lang="en-US" baseline="-25000" dirty="0">
                <a:solidFill>
                  <a:srgbClr val="FF0000"/>
                </a:solidFill>
                <a:sym typeface="Symbol" pitchFamily="18" charset="2"/>
              </a:rPr>
              <a:t>L</a:t>
            </a:r>
            <a:r>
              <a:rPr lang="en-US" dirty="0" smtClean="0">
                <a:solidFill>
                  <a:srgbClr val="FF0000"/>
                </a:solidFill>
                <a:sym typeface="Symbol" pitchFamily="18" charset="2"/>
              </a:rPr>
              <a:t>]</a:t>
            </a:r>
          </a:p>
          <a:p>
            <a:endParaRPr lang="en-US" dirty="0" smtClean="0">
              <a:solidFill>
                <a:srgbClr val="FF0000"/>
              </a:solidFill>
              <a:sym typeface="Symbol" pitchFamily="18" charset="2"/>
            </a:endParaRPr>
          </a:p>
          <a:p>
            <a:pPr algn="r"/>
            <a:endParaRPr lang="en-US" dirty="0" smtClean="0">
              <a:solidFill>
                <a:srgbClr val="FF0000"/>
              </a:solidFill>
              <a:sym typeface="Symbol"/>
            </a:endParaRPr>
          </a:p>
          <a:p>
            <a:pPr algn="r"/>
            <a:endParaRPr lang="en-US" u="sng" dirty="0">
              <a:solidFill>
                <a:srgbClr val="FF0000"/>
              </a:solidFill>
              <a:sym typeface="Symbol"/>
            </a:endParaRPr>
          </a:p>
          <a:p>
            <a:endParaRPr lang="en-US" sz="2800" baseline="30000" dirty="0"/>
          </a:p>
        </p:txBody>
      </p:sp>
      <p:sp>
        <p:nvSpPr>
          <p:cNvPr id="4" name="Rectangle 142"/>
          <p:cNvSpPr>
            <a:spLocks noChangeArrowheads="1"/>
          </p:cNvSpPr>
          <p:nvPr/>
        </p:nvSpPr>
        <p:spPr bwMode="auto">
          <a:xfrm>
            <a:off x="228600" y="53117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rtl="1"/>
            <a:r>
              <a:rPr lang="ar-SA" sz="2000" dirty="0"/>
              <a:t>حيث </a:t>
            </a:r>
            <a:r>
              <a:rPr lang="en-US" sz="2000" dirty="0">
                <a:solidFill>
                  <a:srgbClr val="FF0000"/>
                </a:solidFill>
                <a:sym typeface="Symbol" pitchFamily="18" charset="2"/>
              </a:rPr>
              <a:t></a:t>
            </a:r>
            <a:r>
              <a:rPr lang="en-US" sz="2000" baseline="-25000" dirty="0">
                <a:solidFill>
                  <a:srgbClr val="FF0000"/>
                </a:solidFill>
              </a:rPr>
              <a:t>L</a:t>
            </a:r>
            <a:r>
              <a:rPr lang="en-US" sz="2000" dirty="0">
                <a:solidFill>
                  <a:srgbClr val="FF0000"/>
                </a:solidFill>
              </a:rPr>
              <a:t> </a:t>
            </a:r>
            <a:r>
              <a:rPr lang="ar-SA" sz="2000" dirty="0">
                <a:solidFill>
                  <a:srgbClr val="FFFF00"/>
                </a:solidFill>
              </a:rPr>
              <a:t> </a:t>
            </a:r>
            <a:r>
              <a:rPr lang="ar-SA" sz="2000" dirty="0"/>
              <a:t>هي التوتر السطحي بين سطح السائل والوسط المحيط بالسائل بينما  </a:t>
            </a:r>
            <a:r>
              <a:rPr lang="en-US" sz="2000" dirty="0">
                <a:solidFill>
                  <a:srgbClr val="FF0000"/>
                </a:solidFill>
                <a:sym typeface="Symbol" pitchFamily="18" charset="2"/>
              </a:rPr>
              <a:t></a:t>
            </a:r>
            <a:r>
              <a:rPr lang="en-US" sz="2000" baseline="-25000" dirty="0">
                <a:solidFill>
                  <a:srgbClr val="FF0000"/>
                </a:solidFill>
              </a:rPr>
              <a:t>s</a:t>
            </a:r>
            <a:r>
              <a:rPr lang="en-US" sz="2000" dirty="0"/>
              <a:t> </a:t>
            </a:r>
            <a:r>
              <a:rPr lang="ar-IQ" sz="2000" dirty="0"/>
              <a:t> </a:t>
            </a:r>
            <a:r>
              <a:rPr lang="ar-SA" sz="2000" dirty="0"/>
              <a:t>هي التوتر السطحي بين سطح السائل وسطح المادة الصلبة. </a:t>
            </a:r>
            <a:endParaRPr lang="en-US" sz="2000" dirty="0"/>
          </a:p>
        </p:txBody>
      </p:sp>
    </p:spTree>
    <p:extLst>
      <p:ext uri="{BB962C8B-B14F-4D97-AF65-F5344CB8AC3E}">
        <p14:creationId xmlns:p14="http://schemas.microsoft.com/office/powerpoint/2010/main" val="601781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ck Arc 99"/>
          <p:cNvSpPr/>
          <p:nvPr/>
        </p:nvSpPr>
        <p:spPr bwMode="auto">
          <a:xfrm>
            <a:off x="1295400" y="4260850"/>
            <a:ext cx="2160588" cy="692150"/>
          </a:xfrm>
          <a:prstGeom prst="blockArc">
            <a:avLst>
              <a:gd name="adj1" fmla="val 10884696"/>
              <a:gd name="adj2" fmla="val 0"/>
              <a:gd name="adj3" fmla="val 25000"/>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chemeClr val="tx1"/>
              </a:solidFill>
            </a:endParaRPr>
          </a:p>
        </p:txBody>
      </p:sp>
      <p:sp>
        <p:nvSpPr>
          <p:cNvPr id="22" name="Rectangle 151"/>
          <p:cNvSpPr/>
          <p:nvPr/>
        </p:nvSpPr>
        <p:spPr>
          <a:xfrm>
            <a:off x="3429000" y="4164013"/>
            <a:ext cx="71438" cy="1474787"/>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AutoShape 59" descr="أفقي متقطع"/>
          <p:cNvSpPr>
            <a:spLocks noChangeArrowheads="1"/>
          </p:cNvSpPr>
          <p:nvPr/>
        </p:nvSpPr>
        <p:spPr bwMode="auto">
          <a:xfrm>
            <a:off x="5334000" y="4114800"/>
            <a:ext cx="2209800" cy="1447800"/>
          </a:xfrm>
          <a:prstGeom prst="roundRect">
            <a:avLst>
              <a:gd name="adj" fmla="val 1329"/>
            </a:avLst>
          </a:prstGeom>
          <a:blipFill dpi="0" rotWithShape="1">
            <a:blip r:embed="rId3"/>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p>
            <a:r>
              <a:rPr lang="en-US"/>
              <a:t>l</a:t>
            </a:r>
          </a:p>
        </p:txBody>
      </p:sp>
      <p:sp>
        <p:nvSpPr>
          <p:cNvPr id="24" name="Rectangle 152"/>
          <p:cNvSpPr/>
          <p:nvPr/>
        </p:nvSpPr>
        <p:spPr>
          <a:xfrm>
            <a:off x="5257800" y="5562600"/>
            <a:ext cx="2362200" cy="762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33"/>
          <p:cNvGrpSpPr>
            <a:grpSpLocks/>
          </p:cNvGrpSpPr>
          <p:nvPr/>
        </p:nvGrpSpPr>
        <p:grpSpPr bwMode="auto">
          <a:xfrm>
            <a:off x="1295400" y="3843557"/>
            <a:ext cx="6248400" cy="2557244"/>
            <a:chOff x="0" y="2970897"/>
            <a:chExt cx="6172199" cy="3098665"/>
          </a:xfrm>
        </p:grpSpPr>
        <p:sp>
          <p:nvSpPr>
            <p:cNvPr id="7" name="Oval 87"/>
            <p:cNvSpPr/>
            <p:nvPr/>
          </p:nvSpPr>
          <p:spPr>
            <a:xfrm rot="16200000">
              <a:off x="4774920" y="2271622"/>
              <a:ext cx="611707" cy="218285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8" name="Straight Connector 91"/>
            <p:cNvCxnSpPr/>
            <p:nvPr/>
          </p:nvCxnSpPr>
          <p:spPr>
            <a:xfrm rot="5400000">
              <a:off x="3587528" y="3999897"/>
              <a:ext cx="1981315" cy="26658"/>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9" name="Straight Connector 93"/>
            <p:cNvCxnSpPr/>
            <p:nvPr/>
          </p:nvCxnSpPr>
          <p:spPr>
            <a:xfrm rot="5400000">
              <a:off x="3183283" y="4022018"/>
              <a:ext cx="2037099" cy="26658"/>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5"/>
            <p:cNvCxnSpPr/>
            <p:nvPr/>
          </p:nvCxnSpPr>
          <p:spPr>
            <a:xfrm>
              <a:off x="4201048" y="3580414"/>
              <a:ext cx="1143174" cy="53476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11" name="TextBox 96"/>
            <p:cNvSpPr txBox="1">
              <a:spLocks noChangeArrowheads="1"/>
            </p:cNvSpPr>
            <p:nvPr/>
          </p:nvSpPr>
          <p:spPr bwMode="auto">
            <a:xfrm>
              <a:off x="4188910" y="3621333"/>
              <a:ext cx="327334" cy="48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2000" b="1">
                  <a:solidFill>
                    <a:srgbClr val="FF0000"/>
                  </a:solidFill>
                </a:rPr>
                <a:t>θ</a:t>
              </a:r>
              <a:endParaRPr lang="en-US" sz="2000" b="1">
                <a:solidFill>
                  <a:srgbClr val="FF0000"/>
                </a:solidFill>
              </a:endParaRPr>
            </a:p>
          </p:txBody>
        </p:sp>
        <p:sp>
          <p:nvSpPr>
            <p:cNvPr id="12" name="Block Arc 99"/>
            <p:cNvSpPr/>
            <p:nvPr/>
          </p:nvSpPr>
          <p:spPr>
            <a:xfrm>
              <a:off x="0" y="3580414"/>
              <a:ext cx="2134239" cy="838692"/>
            </a:xfrm>
            <a:prstGeom prst="blockArc">
              <a:avLst>
                <a:gd name="adj1" fmla="val 10884696"/>
                <a:gd name="adj2" fmla="val 0"/>
                <a:gd name="adj3" fmla="val 25000"/>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chemeClr val="tx1"/>
                </a:solidFill>
              </a:endParaRPr>
            </a:p>
          </p:txBody>
        </p:sp>
        <p:sp>
          <p:nvSpPr>
            <p:cNvPr id="13" name="Rectangle 100"/>
            <p:cNvSpPr/>
            <p:nvPr/>
          </p:nvSpPr>
          <p:spPr>
            <a:xfrm>
              <a:off x="0" y="3853566"/>
              <a:ext cx="2134239" cy="1294588"/>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4" name="Rectangle 101"/>
            <p:cNvSpPr/>
            <p:nvPr/>
          </p:nvSpPr>
          <p:spPr>
            <a:xfrm>
              <a:off x="228948" y="3668900"/>
              <a:ext cx="1676342" cy="305854"/>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15" name="Straight Connector 107"/>
            <p:cNvCxnSpPr/>
            <p:nvPr/>
          </p:nvCxnSpPr>
          <p:spPr>
            <a:xfrm rot="5400000">
              <a:off x="-647967" y="4076706"/>
              <a:ext cx="1904370" cy="0"/>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09"/>
            <p:cNvCxnSpPr/>
            <p:nvPr/>
          </p:nvCxnSpPr>
          <p:spPr>
            <a:xfrm rot="5400000">
              <a:off x="-266908" y="4076706"/>
              <a:ext cx="1904370" cy="0"/>
            </a:xfrm>
            <a:prstGeom prst="line">
              <a:avLst/>
            </a:prstGeom>
            <a:ln w="38100">
              <a:solidFill>
                <a:srgbClr val="AC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13"/>
            <p:cNvCxnSpPr/>
            <p:nvPr/>
          </p:nvCxnSpPr>
          <p:spPr>
            <a:xfrm flipV="1">
              <a:off x="304219" y="2970897"/>
              <a:ext cx="1067904" cy="6097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18"/>
            <p:cNvSpPr>
              <a:spLocks noChangeArrowheads="1"/>
            </p:cNvSpPr>
            <p:nvPr/>
          </p:nvSpPr>
          <p:spPr bwMode="auto">
            <a:xfrm>
              <a:off x="298295" y="3778750"/>
              <a:ext cx="228600" cy="48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sz="2000" b="1">
                  <a:solidFill>
                    <a:srgbClr val="FF0000"/>
                  </a:solidFill>
                </a:rPr>
                <a:t>θ</a:t>
              </a:r>
              <a:endParaRPr lang="en-US" sz="2000" b="1">
                <a:solidFill>
                  <a:srgbClr val="FF0000"/>
                </a:solidFill>
              </a:endParaRPr>
            </a:p>
          </p:txBody>
        </p:sp>
        <p:cxnSp>
          <p:nvCxnSpPr>
            <p:cNvPr id="19" name="Straight Connector 125"/>
            <p:cNvCxnSpPr/>
            <p:nvPr/>
          </p:nvCxnSpPr>
          <p:spPr>
            <a:xfrm flipH="1">
              <a:off x="4188502" y="3943976"/>
              <a:ext cx="327741" cy="278922"/>
            </a:xfrm>
            <a:prstGeom prst="line">
              <a:avLst/>
            </a:prstGeom>
            <a:ln w="38100">
              <a:solidFill>
                <a:srgbClr val="AC0000"/>
              </a:solidFill>
              <a:prstDash val="sysDot"/>
            </a:ln>
          </p:spPr>
          <p:style>
            <a:lnRef idx="1">
              <a:schemeClr val="accent1"/>
            </a:lnRef>
            <a:fillRef idx="0">
              <a:schemeClr val="accent1"/>
            </a:fillRef>
            <a:effectRef idx="0">
              <a:schemeClr val="accent1"/>
            </a:effectRef>
            <a:fontRef idx="minor">
              <a:schemeClr val="tx1"/>
            </a:fontRef>
          </p:style>
        </p:cxnSp>
        <p:sp>
          <p:nvSpPr>
            <p:cNvPr id="20" name="TextBox 126"/>
            <p:cNvSpPr txBox="1">
              <a:spLocks noChangeArrowheads="1"/>
            </p:cNvSpPr>
            <p:nvPr/>
          </p:nvSpPr>
          <p:spPr bwMode="auto">
            <a:xfrm>
              <a:off x="4817327" y="5400073"/>
              <a:ext cx="445267" cy="48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EG" sz="2000" dirty="0">
                  <a:solidFill>
                    <a:srgbClr val="FF0000"/>
                  </a:solidFill>
                  <a:latin typeface="Times New Roman" pitchFamily="18" charset="0"/>
                  <a:cs typeface="Times New Roman" pitchFamily="18" charset="0"/>
                </a:rPr>
                <a:t>ماء</a:t>
              </a:r>
              <a:endParaRPr lang="en-US" sz="2000" dirty="0">
                <a:solidFill>
                  <a:srgbClr val="FF0000"/>
                </a:solidFill>
                <a:latin typeface="Times New Roman" pitchFamily="18" charset="0"/>
                <a:cs typeface="Times New Roman" pitchFamily="18" charset="0"/>
              </a:endParaRPr>
            </a:p>
          </p:txBody>
        </p:sp>
        <p:sp>
          <p:nvSpPr>
            <p:cNvPr id="21" name="TextBox 127"/>
            <p:cNvSpPr txBox="1">
              <a:spLocks noChangeArrowheads="1"/>
            </p:cNvSpPr>
            <p:nvPr/>
          </p:nvSpPr>
          <p:spPr bwMode="auto">
            <a:xfrm>
              <a:off x="903249" y="5584740"/>
              <a:ext cx="576694" cy="48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ar-EG" sz="2000" dirty="0">
                  <a:solidFill>
                    <a:srgbClr val="FF0000"/>
                  </a:solidFill>
                  <a:latin typeface="Times New Roman" pitchFamily="18" charset="0"/>
                  <a:cs typeface="Times New Roman" pitchFamily="18" charset="0"/>
                </a:rPr>
                <a:t>زئبق</a:t>
              </a:r>
              <a:endParaRPr lang="en-US" sz="2000" dirty="0">
                <a:solidFill>
                  <a:srgbClr val="FF0000"/>
                </a:solidFill>
                <a:latin typeface="Times New Roman" pitchFamily="18" charset="0"/>
                <a:cs typeface="Times New Roman" pitchFamily="18" charset="0"/>
              </a:endParaRPr>
            </a:p>
          </p:txBody>
        </p:sp>
      </p:grpSp>
      <p:sp>
        <p:nvSpPr>
          <p:cNvPr id="30" name="Rectangle 153"/>
          <p:cNvSpPr/>
          <p:nvPr/>
        </p:nvSpPr>
        <p:spPr>
          <a:xfrm>
            <a:off x="1223962" y="4164013"/>
            <a:ext cx="71438" cy="1474787"/>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153"/>
          <p:cNvSpPr/>
          <p:nvPr/>
        </p:nvSpPr>
        <p:spPr>
          <a:xfrm>
            <a:off x="5262562" y="4164013"/>
            <a:ext cx="71438" cy="1474787"/>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152"/>
          <p:cNvSpPr/>
          <p:nvPr/>
        </p:nvSpPr>
        <p:spPr>
          <a:xfrm>
            <a:off x="1259680" y="5570730"/>
            <a:ext cx="2245519" cy="6807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Block Arc 120"/>
          <p:cNvSpPr/>
          <p:nvPr/>
        </p:nvSpPr>
        <p:spPr>
          <a:xfrm rot="5712738">
            <a:off x="1055018" y="4254973"/>
            <a:ext cx="820737" cy="811213"/>
          </a:xfrm>
          <a:prstGeom prst="blockArc">
            <a:avLst>
              <a:gd name="adj1" fmla="val 12874486"/>
              <a:gd name="adj2" fmla="val 20122326"/>
              <a:gd name="adj3" fmla="val 0"/>
            </a:avLst>
          </a:prstGeom>
          <a:ln w="57150">
            <a:solidFill>
              <a:srgbClr val="AC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34" name="Rectangle 151"/>
          <p:cNvSpPr/>
          <p:nvPr/>
        </p:nvSpPr>
        <p:spPr>
          <a:xfrm>
            <a:off x="7467600" y="4087813"/>
            <a:ext cx="71438" cy="1474787"/>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36"/>
          <p:cNvSpPr txBox="1"/>
          <p:nvPr/>
        </p:nvSpPr>
        <p:spPr>
          <a:xfrm>
            <a:off x="914400" y="304800"/>
            <a:ext cx="7620000" cy="2626360"/>
          </a:xfrm>
          <a:prstGeom prst="rect">
            <a:avLst/>
          </a:prstGeom>
          <a:noFill/>
        </p:spPr>
        <p:txBody>
          <a:bodyPr wrap="square" rtlCol="0">
            <a:spAutoFit/>
          </a:bodyPr>
          <a:lstStyle/>
          <a:p>
            <a:pPr algn="r"/>
            <a:r>
              <a:rPr lang="ar-SA" sz="2400" u="sng" dirty="0">
                <a:solidFill>
                  <a:srgbClr val="00B0F0"/>
                </a:solidFill>
              </a:rPr>
              <a:t>ملحوظة : </a:t>
            </a:r>
            <a:r>
              <a:rPr lang="ar-SA" sz="2400" dirty="0">
                <a:solidFill>
                  <a:srgbClr val="FF0000"/>
                </a:solidFill>
              </a:rPr>
              <a:t>زاوية التلامس تكون حادة إذا كانت قوى التلاصق أكبر من قوى التماسك. بينما تكون منفرجة </a:t>
            </a:r>
            <a:r>
              <a:rPr lang="ar-SA" sz="2400" dirty="0" smtClean="0">
                <a:solidFill>
                  <a:srgbClr val="FF0000"/>
                </a:solidFill>
              </a:rPr>
              <a:t>إذا </a:t>
            </a:r>
            <a:r>
              <a:rPr lang="ar-SA" sz="2400" dirty="0">
                <a:solidFill>
                  <a:srgbClr val="FF0000"/>
                </a:solidFill>
              </a:rPr>
              <a:t>كانت قوى التلاصق أقل من قوى التماسك ).</a:t>
            </a:r>
          </a:p>
          <a:p>
            <a:endParaRPr lang="en-US" sz="1600" dirty="0" smtClean="0">
              <a:sym typeface="Symbol"/>
            </a:endParaRPr>
          </a:p>
          <a:p>
            <a:endParaRPr lang="en-US" sz="1600" dirty="0" smtClean="0">
              <a:sym typeface="Symbol"/>
            </a:endParaRPr>
          </a:p>
          <a:p>
            <a:r>
              <a:rPr lang="en-US" sz="2800" dirty="0" smtClean="0">
                <a:sym typeface="Symbol"/>
              </a:rPr>
              <a:t>  </a:t>
            </a:r>
            <a:r>
              <a:rPr lang="en-US" sz="2800" dirty="0">
                <a:sym typeface="Symbol"/>
              </a:rPr>
              <a:t>&lt;  90</a:t>
            </a:r>
            <a:r>
              <a:rPr lang="en-US" sz="2800" baseline="30000" dirty="0">
                <a:sym typeface="Symbol"/>
              </a:rPr>
              <a:t>o    </a:t>
            </a:r>
            <a:r>
              <a:rPr lang="en-US" sz="2800" dirty="0">
                <a:sym typeface="Symbol"/>
              </a:rPr>
              <a:t> the liquid wet the solid</a:t>
            </a:r>
            <a:endParaRPr lang="ar-SA" sz="2800" dirty="0">
              <a:sym typeface="Symbol"/>
            </a:endParaRPr>
          </a:p>
          <a:p>
            <a:r>
              <a:rPr lang="en-US" sz="2800" dirty="0">
                <a:sym typeface="Symbol"/>
              </a:rPr>
              <a:t>  &gt;  90</a:t>
            </a:r>
            <a:r>
              <a:rPr lang="en-US" sz="2800" baseline="30000" dirty="0">
                <a:sym typeface="Symbol"/>
              </a:rPr>
              <a:t>o    </a:t>
            </a:r>
            <a:r>
              <a:rPr lang="en-US" sz="2800" dirty="0">
                <a:sym typeface="Symbol"/>
              </a:rPr>
              <a:t> the liquid doesn't wet the solid</a:t>
            </a:r>
          </a:p>
          <a:p>
            <a:endParaRPr lang="en-US" sz="1600" baseline="30000" dirty="0">
              <a:sym typeface="Symbol"/>
            </a:endParaRPr>
          </a:p>
          <a:p>
            <a:endParaRPr lang="en-US" dirty="0"/>
          </a:p>
        </p:txBody>
      </p:sp>
    </p:spTree>
    <p:extLst>
      <p:ext uri="{BB962C8B-B14F-4D97-AF65-F5344CB8AC3E}">
        <p14:creationId xmlns:p14="http://schemas.microsoft.com/office/powerpoint/2010/main" val="65135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Pressure in Fluid </a:t>
            </a:r>
            <a:endParaRPr lang="en-US"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r>
                  <a:rPr lang="en-US" i="1" u="sng" dirty="0" smtClean="0">
                    <a:solidFill>
                      <a:srgbClr val="FF0000"/>
                    </a:solidFill>
                  </a:rPr>
                  <a:t>Pressure</a:t>
                </a:r>
                <a:r>
                  <a:rPr lang="en-US" dirty="0" smtClean="0"/>
                  <a:t> : is defined as force per unit area .</a:t>
                </a:r>
              </a:p>
              <a:p>
                <a:pPr algn="ctr"/>
                <a14:m>
                  <m:oMath xmlns:m="http://schemas.openxmlformats.org/officeDocument/2006/math">
                    <m:r>
                      <a:rPr lang="en-US" b="0" i="1" smtClean="0">
                        <a:latin typeface="Cambria Math"/>
                      </a:rPr>
                      <m:t>𝑃</m:t>
                    </m:r>
                    <m:r>
                      <a:rPr lang="en-US" b="0" i="1" smtClean="0">
                        <a:latin typeface="Cambria Math"/>
                      </a:rPr>
                      <m:t>=</m:t>
                    </m:r>
                    <m:f>
                      <m:fPr>
                        <m:ctrlPr>
                          <a:rPr lang="en-US" b="0" i="1" smtClean="0">
                            <a:latin typeface="Cambria Math"/>
                          </a:rPr>
                        </m:ctrlPr>
                      </m:fPr>
                      <m:num>
                        <m:r>
                          <a:rPr lang="en-US" b="0" i="1" smtClean="0">
                            <a:latin typeface="Cambria Math"/>
                          </a:rPr>
                          <m:t>𝐹</m:t>
                        </m:r>
                      </m:num>
                      <m:den>
                        <m:r>
                          <a:rPr lang="en-US" b="0" i="1" smtClean="0">
                            <a:latin typeface="Cambria Math"/>
                          </a:rPr>
                          <m:t>𝐴</m:t>
                        </m:r>
                      </m:den>
                    </m:f>
                  </m:oMath>
                </a14:m>
                <a:r>
                  <a:rPr lang="en-US" dirty="0" smtClean="0"/>
                  <a:t>    N/m</a:t>
                </a:r>
                <a:r>
                  <a:rPr lang="en-US" baseline="30000" dirty="0" smtClean="0"/>
                  <a:t>2</a:t>
                </a:r>
                <a:r>
                  <a:rPr lang="en-US" dirty="0" smtClean="0"/>
                  <a:t> ( Pa) or dyne/cm</a:t>
                </a:r>
                <a:r>
                  <a:rPr lang="en-US" baseline="30000" dirty="0" smtClean="0"/>
                  <a:t>2</a:t>
                </a:r>
                <a:r>
                  <a:rPr lang="en-US" dirty="0" smtClean="0"/>
                  <a:t> ,1b/in</a:t>
                </a:r>
                <a:r>
                  <a:rPr lang="en-US" baseline="30000" dirty="0" smtClean="0"/>
                  <a:t>2</a:t>
                </a:r>
              </a:p>
              <a:p>
                <a:r>
                  <a:rPr lang="en-US" dirty="0" smtClean="0">
                    <a:solidFill>
                      <a:srgbClr val="FF0000"/>
                    </a:solidFill>
                  </a:rPr>
                  <a:t>Ex: </a:t>
                </a:r>
                <a:r>
                  <a:rPr lang="en-US" dirty="0" smtClean="0"/>
                  <a:t>A 60Kg person whose two feet cover an area of 500cm</a:t>
                </a:r>
                <a:r>
                  <a:rPr lang="en-US" baseline="30000" dirty="0" smtClean="0"/>
                  <a:t>2</a:t>
                </a:r>
                <a:r>
                  <a:rPr lang="en-US" dirty="0" smtClean="0"/>
                  <a:t> .Calculating a pressure on the ground ? </a:t>
                </a: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630" t="-1752" r="-148"/>
                </a:stretch>
              </a:blipFill>
            </p:spPr>
            <p:txBody>
              <a:bodyPr/>
              <a:lstStyle/>
              <a:p>
                <a:r>
                  <a:rPr lang="en-US">
                    <a:noFill/>
                  </a:rPr>
                  <a:t> </a:t>
                </a:r>
              </a:p>
            </p:txBody>
          </p:sp>
        </mc:Fallback>
      </mc:AlternateContent>
    </p:spTree>
    <p:extLst>
      <p:ext uri="{BB962C8B-B14F-4D97-AF65-F5344CB8AC3E}">
        <p14:creationId xmlns:p14="http://schemas.microsoft.com/office/powerpoint/2010/main" val="2545297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In tube having very small diameters ,liquids are observed to rise or fall relative to the level of the surrounding liquid .This phenomenon is called </a:t>
            </a:r>
            <a:r>
              <a:rPr lang="en-US" i="1" u="sng" dirty="0" smtClean="0">
                <a:solidFill>
                  <a:srgbClr val="FF0000"/>
                </a:solidFill>
              </a:rPr>
              <a:t>capillarity </a:t>
            </a:r>
            <a:r>
              <a:rPr lang="en-US" dirty="0" smtClean="0"/>
              <a:t> , and such thin tube called </a:t>
            </a:r>
            <a:r>
              <a:rPr lang="en-US" i="1" u="sng" dirty="0" smtClean="0">
                <a:solidFill>
                  <a:srgbClr val="FF0000"/>
                </a:solidFill>
              </a:rPr>
              <a:t>capillaries. </a:t>
            </a:r>
          </a:p>
          <a:p>
            <a:r>
              <a:rPr lang="en-US" dirty="0" smtClean="0">
                <a:solidFill>
                  <a:srgbClr val="FF0000"/>
                </a:solidFill>
              </a:rPr>
              <a:t>The height of liquid inside the capillary tube dependent on : </a:t>
            </a:r>
            <a:endParaRPr lang="en-US" dirty="0" smtClean="0"/>
          </a:p>
          <a:p>
            <a:r>
              <a:rPr lang="en-US" dirty="0" smtClean="0"/>
              <a:t>1- nature of liquids </a:t>
            </a:r>
          </a:p>
          <a:p>
            <a:r>
              <a:rPr lang="en-US" dirty="0" smtClean="0"/>
              <a:t>2- radius of tube( </a:t>
            </a:r>
            <a:r>
              <a:rPr lang="en-US" dirty="0"/>
              <a:t>h</a:t>
            </a:r>
            <a:r>
              <a:rPr lang="en-US" dirty="0" smtClean="0"/>
              <a:t> </a:t>
            </a:r>
            <a:r>
              <a:rPr lang="ar-SA" dirty="0"/>
              <a:t>كلما قل القطر </a:t>
            </a:r>
            <a:r>
              <a:rPr lang="ar-IQ" dirty="0"/>
              <a:t>ز</a:t>
            </a:r>
            <a:r>
              <a:rPr lang="ar-SA" dirty="0"/>
              <a:t>اد </a:t>
            </a:r>
            <a:r>
              <a:rPr lang="ar-SA" dirty="0" smtClean="0"/>
              <a:t>الارتفاع</a:t>
            </a:r>
            <a:r>
              <a:rPr lang="en-US" dirty="0" smtClean="0"/>
              <a:t>)</a:t>
            </a:r>
            <a:endParaRPr lang="en-US" dirty="0"/>
          </a:p>
        </p:txBody>
      </p:sp>
    </p:spTree>
    <p:extLst>
      <p:ext uri="{BB962C8B-B14F-4D97-AF65-F5344CB8AC3E}">
        <p14:creationId xmlns:p14="http://schemas.microsoft.com/office/powerpoint/2010/main" val="1558863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6705600" y="838200"/>
            <a:ext cx="1600200" cy="2438400"/>
            <a:chOff x="1032" y="8887"/>
            <a:chExt cx="2519" cy="2952"/>
          </a:xfrm>
        </p:grpSpPr>
        <p:cxnSp>
          <p:nvCxnSpPr>
            <p:cNvPr id="5" name="AutoShape 32"/>
            <p:cNvCxnSpPr>
              <a:cxnSpLocks noChangeShapeType="1"/>
            </p:cNvCxnSpPr>
            <p:nvPr/>
          </p:nvCxnSpPr>
          <p:spPr bwMode="auto">
            <a:xfrm>
              <a:off x="1962" y="9210"/>
              <a:ext cx="630" cy="0"/>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grpSp>
          <p:nvGrpSpPr>
            <p:cNvPr id="6" name="Group 17"/>
            <p:cNvGrpSpPr>
              <a:grpSpLocks/>
            </p:cNvGrpSpPr>
            <p:nvPr/>
          </p:nvGrpSpPr>
          <p:grpSpPr bwMode="auto">
            <a:xfrm>
              <a:off x="1032" y="8887"/>
              <a:ext cx="2519" cy="2952"/>
              <a:chOff x="1032" y="6680"/>
              <a:chExt cx="2519" cy="2952"/>
            </a:xfrm>
          </p:grpSpPr>
          <p:grpSp>
            <p:nvGrpSpPr>
              <p:cNvPr id="7" name="Group 19"/>
              <p:cNvGrpSpPr>
                <a:grpSpLocks/>
              </p:cNvGrpSpPr>
              <p:nvPr/>
            </p:nvGrpSpPr>
            <p:grpSpPr bwMode="auto">
              <a:xfrm>
                <a:off x="1032" y="7041"/>
                <a:ext cx="2519" cy="2591"/>
                <a:chOff x="1032" y="7041"/>
                <a:chExt cx="2519" cy="2591"/>
              </a:xfrm>
            </p:grpSpPr>
            <p:sp>
              <p:nvSpPr>
                <p:cNvPr id="9" name="Rectangle 31" descr="أفقي متقطع"/>
                <p:cNvSpPr>
                  <a:spLocks noChangeArrowheads="1"/>
                </p:cNvSpPr>
                <p:nvPr/>
              </p:nvSpPr>
              <p:spPr bwMode="auto">
                <a:xfrm>
                  <a:off x="1973" y="7493"/>
                  <a:ext cx="618" cy="1566"/>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rtl="1"/>
                  <a:endParaRPr lang="ar-SA"/>
                </a:p>
              </p:txBody>
            </p:sp>
            <p:sp>
              <p:nvSpPr>
                <p:cNvPr id="10" name="Rectangle 30" descr="أفقي متقطع"/>
                <p:cNvSpPr>
                  <a:spLocks noChangeArrowheads="1"/>
                </p:cNvSpPr>
                <p:nvPr/>
              </p:nvSpPr>
              <p:spPr bwMode="auto">
                <a:xfrm>
                  <a:off x="1032" y="8858"/>
                  <a:ext cx="2519" cy="774"/>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rtl="1"/>
                  <a:endParaRPr lang="ar-SA"/>
                </a:p>
              </p:txBody>
            </p:sp>
            <p:sp>
              <p:nvSpPr>
                <p:cNvPr id="11" name="AutoShape 29"/>
                <p:cNvSpPr>
                  <a:spLocks/>
                </p:cNvSpPr>
                <p:nvPr/>
              </p:nvSpPr>
              <p:spPr bwMode="auto">
                <a:xfrm rot="-5400000">
                  <a:off x="1635" y="8556"/>
                  <a:ext cx="58" cy="545"/>
                </a:xfrm>
                <a:prstGeom prst="leftBracket">
                  <a:avLst>
                    <a:gd name="adj" fmla="val 7830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r" rtl="1"/>
                  <a:endParaRPr lang="ar-SA"/>
                </a:p>
              </p:txBody>
            </p:sp>
            <p:sp>
              <p:nvSpPr>
                <p:cNvPr id="12" name="AutoShape 28"/>
                <p:cNvSpPr>
                  <a:spLocks/>
                </p:cNvSpPr>
                <p:nvPr/>
              </p:nvSpPr>
              <p:spPr bwMode="auto">
                <a:xfrm rot="-5400000">
                  <a:off x="2889" y="8556"/>
                  <a:ext cx="58" cy="545"/>
                </a:xfrm>
                <a:prstGeom prst="leftBracket">
                  <a:avLst>
                    <a:gd name="adj" fmla="val 7830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r" rtl="1"/>
                  <a:endParaRPr lang="ar-SA"/>
                </a:p>
              </p:txBody>
            </p:sp>
            <p:sp>
              <p:nvSpPr>
                <p:cNvPr id="13" name="Arc 26"/>
                <p:cNvSpPr>
                  <a:spLocks/>
                </p:cNvSpPr>
                <p:nvPr/>
              </p:nvSpPr>
              <p:spPr bwMode="auto">
                <a:xfrm rot="5400000">
                  <a:off x="1333" y="7062"/>
                  <a:ext cx="463" cy="687"/>
                </a:xfrm>
                <a:custGeom>
                  <a:avLst/>
                  <a:gdLst>
                    <a:gd name="T0" fmla="*/ 0 w 21600"/>
                    <a:gd name="T1" fmla="*/ 0 h 31902"/>
                    <a:gd name="T2" fmla="*/ 0 w 21600"/>
                    <a:gd name="T3" fmla="*/ 0 h 31902"/>
                    <a:gd name="T4" fmla="*/ 0 w 21600"/>
                    <a:gd name="T5" fmla="*/ 0 h 31902"/>
                    <a:gd name="T6" fmla="*/ 0 60000 65536"/>
                    <a:gd name="T7" fmla="*/ 0 60000 65536"/>
                    <a:gd name="T8" fmla="*/ 0 60000 65536"/>
                    <a:gd name="T9" fmla="*/ 0 w 21600"/>
                    <a:gd name="T10" fmla="*/ 0 h 31902"/>
                    <a:gd name="T11" fmla="*/ 21600 w 21600"/>
                    <a:gd name="T12" fmla="*/ 31902 h 31902"/>
                  </a:gdLst>
                  <a:ahLst/>
                  <a:cxnLst>
                    <a:cxn ang="T6">
                      <a:pos x="T0" y="T1"/>
                    </a:cxn>
                    <a:cxn ang="T7">
                      <a:pos x="T2" y="T3"/>
                    </a:cxn>
                    <a:cxn ang="T8">
                      <a:pos x="T4" y="T5"/>
                    </a:cxn>
                  </a:cxnLst>
                  <a:rect l="T9" t="T10" r="T11" b="T12"/>
                  <a:pathLst>
                    <a:path w="21600" h="31902" fill="none" extrusionOk="0">
                      <a:moveTo>
                        <a:pt x="15348" y="0"/>
                      </a:moveTo>
                      <a:cubicBezTo>
                        <a:pt x="19353" y="4044"/>
                        <a:pt x="21600" y="9506"/>
                        <a:pt x="21600" y="15198"/>
                      </a:cubicBezTo>
                      <a:cubicBezTo>
                        <a:pt x="21600" y="21668"/>
                        <a:pt x="18698" y="27799"/>
                        <a:pt x="13694" y="31901"/>
                      </a:cubicBezTo>
                    </a:path>
                    <a:path w="21600" h="31902" stroke="0" extrusionOk="0">
                      <a:moveTo>
                        <a:pt x="15348" y="0"/>
                      </a:moveTo>
                      <a:cubicBezTo>
                        <a:pt x="19353" y="4044"/>
                        <a:pt x="21600" y="9506"/>
                        <a:pt x="21600" y="15198"/>
                      </a:cubicBezTo>
                      <a:cubicBezTo>
                        <a:pt x="21600" y="21668"/>
                        <a:pt x="18698" y="27799"/>
                        <a:pt x="13694" y="31901"/>
                      </a:cubicBezTo>
                      <a:lnTo>
                        <a:pt x="0" y="15198"/>
                      </a:lnTo>
                      <a:lnTo>
                        <a:pt x="1534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 name="Line 25"/>
                <p:cNvSpPr>
                  <a:spLocks noChangeShapeType="1"/>
                </p:cNvSpPr>
                <p:nvPr/>
              </p:nvSpPr>
              <p:spPr bwMode="auto">
                <a:xfrm>
                  <a:off x="1991" y="7041"/>
                  <a:ext cx="0" cy="259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4"/>
                <p:cNvSpPr>
                  <a:spLocks noChangeShapeType="1"/>
                </p:cNvSpPr>
                <p:nvPr/>
              </p:nvSpPr>
              <p:spPr bwMode="auto">
                <a:xfrm>
                  <a:off x="2591" y="7041"/>
                  <a:ext cx="0" cy="259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3"/>
                <p:cNvSpPr>
                  <a:spLocks noChangeShapeType="1"/>
                </p:cNvSpPr>
                <p:nvPr/>
              </p:nvSpPr>
              <p:spPr bwMode="auto">
                <a:xfrm flipH="1">
                  <a:off x="1440" y="7510"/>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2"/>
                <p:cNvSpPr>
                  <a:spLocks noChangeShapeType="1"/>
                </p:cNvSpPr>
                <p:nvPr/>
              </p:nvSpPr>
              <p:spPr bwMode="auto">
                <a:xfrm>
                  <a:off x="1632" y="7504"/>
                  <a:ext cx="0" cy="1390"/>
                </a:xfrm>
                <a:prstGeom prst="line">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txBody>
                <a:bodyPr/>
                <a:lstStyle/>
                <a:p>
                  <a:pPr>
                    <a:defRPr/>
                  </a:pPr>
                  <a:endParaRPr lang="ar-SA"/>
                </a:p>
              </p:txBody>
            </p:sp>
          </p:grpSp>
          <p:sp>
            <p:nvSpPr>
              <p:cNvPr id="8" name="Text Box 18"/>
              <p:cNvSpPr txBox="1">
                <a:spLocks noChangeArrowheads="1"/>
              </p:cNvSpPr>
              <p:nvPr/>
            </p:nvSpPr>
            <p:spPr bwMode="auto">
              <a:xfrm>
                <a:off x="1689" y="6680"/>
                <a:ext cx="902"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a:r>
                  <a:rPr lang="en-US" sz="1400" b="1">
                    <a:solidFill>
                      <a:srgbClr val="FF0000"/>
                    </a:solidFill>
                  </a:rPr>
                  <a:t>2 r</a:t>
                </a:r>
              </a:p>
            </p:txBody>
          </p:sp>
        </p:grpSp>
      </p:grpSp>
      <p:sp>
        <p:nvSpPr>
          <p:cNvPr id="20" name="TextBox 39"/>
          <p:cNvSpPr txBox="1">
            <a:spLocks noChangeArrowheads="1"/>
          </p:cNvSpPr>
          <p:nvPr/>
        </p:nvSpPr>
        <p:spPr bwMode="auto">
          <a:xfrm rot="10800000" flipV="1">
            <a:off x="6745288" y="1809750"/>
            <a:ext cx="34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00"/>
                </a:solidFill>
              </a:rPr>
              <a:t>h</a:t>
            </a:r>
          </a:p>
        </p:txBody>
      </p:sp>
      <p:sp>
        <p:nvSpPr>
          <p:cNvPr id="22" name="Rectangle 35"/>
          <p:cNvSpPr/>
          <p:nvPr/>
        </p:nvSpPr>
        <p:spPr>
          <a:xfrm>
            <a:off x="6705600" y="2286000"/>
            <a:ext cx="46037" cy="9906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35"/>
          <p:cNvSpPr/>
          <p:nvPr/>
        </p:nvSpPr>
        <p:spPr>
          <a:xfrm>
            <a:off x="8259763" y="2286000"/>
            <a:ext cx="46037" cy="9906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38"/>
          <p:cNvSpPr/>
          <p:nvPr/>
        </p:nvSpPr>
        <p:spPr>
          <a:xfrm>
            <a:off x="6705600" y="3200400"/>
            <a:ext cx="1600200" cy="762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Content Placeholder 28"/>
          <p:cNvSpPr>
            <a:spLocks noGrp="1"/>
          </p:cNvSpPr>
          <p:nvPr>
            <p:ph idx="1"/>
          </p:nvPr>
        </p:nvSpPr>
        <p:spPr>
          <a:xfrm>
            <a:off x="457199" y="503237"/>
            <a:ext cx="6368463" cy="5821363"/>
          </a:xfrm>
        </p:spPr>
        <p:txBody>
          <a:bodyPr>
            <a:normAutofit fontScale="25000" lnSpcReduction="20000"/>
          </a:bodyPr>
          <a:lstStyle/>
          <a:p>
            <a:r>
              <a:rPr lang="en-US" sz="11200" dirty="0" smtClean="0"/>
              <a:t>The magnitude of the vertical force ( F ) due to surface tension is : </a:t>
            </a:r>
          </a:p>
          <a:p>
            <a:endParaRPr lang="en-US" sz="11200" dirty="0"/>
          </a:p>
          <a:p>
            <a:r>
              <a:rPr lang="en-US" sz="11200" dirty="0" smtClean="0"/>
              <a:t>F= </a:t>
            </a:r>
            <a:r>
              <a:rPr lang="en-US" sz="11200" dirty="0" smtClean="0">
                <a:sym typeface="Symbol"/>
              </a:rPr>
              <a:t> </a:t>
            </a:r>
            <a:r>
              <a:rPr lang="en-US" sz="11200" dirty="0" err="1" smtClean="0">
                <a:sym typeface="Symbol"/>
              </a:rPr>
              <a:t>cos</a:t>
            </a:r>
            <a:r>
              <a:rPr lang="en-US" sz="11200" dirty="0" smtClean="0">
                <a:sym typeface="Symbol"/>
              </a:rPr>
              <a:t> L </a:t>
            </a:r>
          </a:p>
          <a:p>
            <a:r>
              <a:rPr lang="en-US" sz="11200" dirty="0" smtClean="0">
                <a:sym typeface="Symbol"/>
              </a:rPr>
              <a:t>L = 2r</a:t>
            </a:r>
          </a:p>
          <a:p>
            <a:r>
              <a:rPr lang="en-US" sz="11200" dirty="0" smtClean="0">
                <a:sym typeface="Symbol"/>
              </a:rPr>
              <a:t>F = </a:t>
            </a:r>
            <a:r>
              <a:rPr lang="en-US" sz="11200" dirty="0">
                <a:sym typeface="Symbol"/>
              </a:rPr>
              <a:t>2</a:t>
            </a:r>
            <a:r>
              <a:rPr lang="en-US" sz="11200" dirty="0" smtClean="0">
                <a:sym typeface="Symbol"/>
              </a:rPr>
              <a:t>r </a:t>
            </a:r>
            <a:r>
              <a:rPr lang="en-US" sz="11200" dirty="0">
                <a:sym typeface="Symbol"/>
              </a:rPr>
              <a:t> </a:t>
            </a:r>
            <a:r>
              <a:rPr lang="en-US" sz="11200" dirty="0" err="1" smtClean="0">
                <a:sym typeface="Symbol"/>
              </a:rPr>
              <a:t>cos</a:t>
            </a:r>
            <a:r>
              <a:rPr lang="en-US" sz="11200" dirty="0" smtClean="0">
                <a:sym typeface="Symbol"/>
              </a:rPr>
              <a:t> </a:t>
            </a:r>
          </a:p>
          <a:p>
            <a:r>
              <a:rPr lang="en-US" sz="11200" dirty="0" smtClean="0">
                <a:sym typeface="Symbol"/>
              </a:rPr>
              <a:t>This force equal to weight of liquid downward.</a:t>
            </a:r>
          </a:p>
          <a:p>
            <a:r>
              <a:rPr lang="en-US" sz="11200" dirty="0" smtClean="0">
                <a:sym typeface="Symbol"/>
              </a:rPr>
              <a:t>V=</a:t>
            </a:r>
            <a:r>
              <a:rPr lang="en-US" sz="11200" dirty="0">
                <a:sym typeface="Symbol"/>
              </a:rPr>
              <a:t> </a:t>
            </a:r>
            <a:r>
              <a:rPr lang="en-US" sz="11200" dirty="0" smtClean="0">
                <a:sym typeface="Symbol"/>
              </a:rPr>
              <a:t></a:t>
            </a:r>
            <a:r>
              <a:rPr lang="en-US" sz="11200" baseline="30000" dirty="0" smtClean="0">
                <a:sym typeface="Symbol"/>
              </a:rPr>
              <a:t>2</a:t>
            </a:r>
            <a:r>
              <a:rPr lang="en-US" sz="11200" dirty="0" smtClean="0">
                <a:sym typeface="Symbol"/>
              </a:rPr>
              <a:t>r h    the volume of tube</a:t>
            </a:r>
          </a:p>
          <a:p>
            <a:r>
              <a:rPr lang="en-US" sz="11200" dirty="0" smtClean="0">
                <a:sym typeface="Symbol"/>
              </a:rPr>
              <a:t>2r   </a:t>
            </a:r>
            <a:r>
              <a:rPr lang="en-US" sz="11200" dirty="0" err="1">
                <a:sym typeface="Symbol"/>
              </a:rPr>
              <a:t>cos</a:t>
            </a:r>
            <a:r>
              <a:rPr lang="en-US" sz="11200" dirty="0">
                <a:sym typeface="Symbol"/>
              </a:rPr>
              <a:t> </a:t>
            </a:r>
            <a:r>
              <a:rPr lang="en-US" sz="11200" dirty="0" smtClean="0">
                <a:sym typeface="Symbol"/>
              </a:rPr>
              <a:t>=mg</a:t>
            </a:r>
          </a:p>
          <a:p>
            <a:r>
              <a:rPr lang="en-US" sz="11200" dirty="0">
                <a:sym typeface="Symbol"/>
              </a:rPr>
              <a:t>2</a:t>
            </a:r>
            <a:r>
              <a:rPr lang="en-US" sz="11200" dirty="0" smtClean="0">
                <a:sym typeface="Symbol"/>
              </a:rPr>
              <a:t>r  </a:t>
            </a:r>
            <a:r>
              <a:rPr lang="en-US" sz="11200" dirty="0" err="1">
                <a:sym typeface="Symbol"/>
              </a:rPr>
              <a:t>cos</a:t>
            </a:r>
            <a:r>
              <a:rPr lang="en-US" sz="11200" dirty="0">
                <a:sym typeface="Symbol"/>
              </a:rPr>
              <a:t> </a:t>
            </a:r>
            <a:r>
              <a:rPr lang="en-US" sz="11200" dirty="0" smtClean="0">
                <a:sym typeface="Symbol"/>
              </a:rPr>
              <a:t>=(</a:t>
            </a:r>
            <a:r>
              <a:rPr lang="el-GR" sz="11200" dirty="0" smtClean="0">
                <a:sym typeface="Symbol"/>
              </a:rPr>
              <a:t>ρ</a:t>
            </a:r>
            <a:r>
              <a:rPr lang="en-US" sz="11200" dirty="0" smtClean="0">
                <a:sym typeface="Symbol"/>
              </a:rPr>
              <a:t>V)g </a:t>
            </a:r>
          </a:p>
          <a:p>
            <a:r>
              <a:rPr lang="en-US" sz="11200" dirty="0">
                <a:sym typeface="Symbol"/>
              </a:rPr>
              <a:t>2</a:t>
            </a:r>
            <a:r>
              <a:rPr lang="en-US" sz="11200" dirty="0" smtClean="0">
                <a:sym typeface="Symbol"/>
              </a:rPr>
              <a:t>r  </a:t>
            </a:r>
            <a:r>
              <a:rPr lang="en-US" sz="11200" dirty="0" err="1">
                <a:sym typeface="Symbol"/>
              </a:rPr>
              <a:t>cos</a:t>
            </a:r>
            <a:r>
              <a:rPr lang="en-US" sz="11200" dirty="0">
                <a:sym typeface="Symbol"/>
              </a:rPr>
              <a:t> </a:t>
            </a:r>
            <a:r>
              <a:rPr lang="en-US" sz="11200" dirty="0" smtClean="0">
                <a:sym typeface="Symbol"/>
              </a:rPr>
              <a:t>=</a:t>
            </a:r>
            <a:r>
              <a:rPr lang="el-GR" sz="11200" dirty="0">
                <a:sym typeface="Symbol"/>
              </a:rPr>
              <a:t> </a:t>
            </a:r>
            <a:r>
              <a:rPr lang="el-GR" sz="11200" dirty="0" smtClean="0">
                <a:sym typeface="Symbol"/>
              </a:rPr>
              <a:t>ρ</a:t>
            </a:r>
            <a:r>
              <a:rPr lang="en-US" sz="11200" dirty="0">
                <a:sym typeface="Symbol"/>
              </a:rPr>
              <a:t> </a:t>
            </a:r>
            <a:r>
              <a:rPr lang="en-US" sz="11200" dirty="0" smtClean="0">
                <a:sym typeface="Symbol"/>
              </a:rPr>
              <a:t>r</a:t>
            </a:r>
            <a:r>
              <a:rPr lang="en-US" sz="11200" baseline="30000" dirty="0" smtClean="0">
                <a:sym typeface="Symbol"/>
              </a:rPr>
              <a:t>2</a:t>
            </a:r>
            <a:r>
              <a:rPr lang="el-GR" sz="11200" dirty="0" smtClean="0">
                <a:sym typeface="Symbol"/>
              </a:rPr>
              <a:t> </a:t>
            </a:r>
            <a:r>
              <a:rPr lang="en-US" sz="11200" dirty="0" smtClean="0">
                <a:sym typeface="Symbol"/>
              </a:rPr>
              <a:t>hg</a:t>
            </a:r>
            <a:endParaRPr lang="en-US" sz="11200" dirty="0">
              <a:sym typeface="Symbol"/>
            </a:endParaRPr>
          </a:p>
          <a:p>
            <a:r>
              <a:rPr lang="en-US" sz="11200" dirty="0" smtClean="0">
                <a:sym typeface="Symbol"/>
              </a:rPr>
              <a:t>Where </a:t>
            </a:r>
            <a:r>
              <a:rPr lang="el-GR" sz="11200" dirty="0" smtClean="0">
                <a:sym typeface="Symbol"/>
              </a:rPr>
              <a:t>ρ</a:t>
            </a:r>
            <a:r>
              <a:rPr lang="en-US" sz="11200" dirty="0" smtClean="0">
                <a:sym typeface="Symbol"/>
              </a:rPr>
              <a:t>  is the density of the liquid , So:</a:t>
            </a:r>
          </a:p>
          <a:p>
            <a:endParaRPr lang="en-US" sz="4800" dirty="0">
              <a:sym typeface="Symbol"/>
            </a:endParaRPr>
          </a:p>
          <a:p>
            <a:endParaRPr lang="en-US" sz="4800" dirty="0" smtClean="0">
              <a:sym typeface="Symbol"/>
            </a:endParaRPr>
          </a:p>
          <a:p>
            <a:endParaRPr lang="en-US" sz="7000" dirty="0">
              <a:sym typeface="Symbol"/>
            </a:endParaRPr>
          </a:p>
          <a:p>
            <a:endParaRPr lang="en-US" dirty="0">
              <a:sym typeface="Symbol"/>
            </a:endParaRPr>
          </a:p>
          <a:p>
            <a:r>
              <a:rPr lang="en-US" dirty="0" smtClean="0">
                <a:sym typeface="Symbol"/>
              </a:rPr>
              <a:t> </a:t>
            </a:r>
            <a:endParaRPr lang="en-US" dirty="0"/>
          </a:p>
        </p:txBody>
      </p:sp>
    </p:spTree>
    <p:extLst>
      <p:ext uri="{BB962C8B-B14F-4D97-AF65-F5344CB8AC3E}">
        <p14:creationId xmlns:p14="http://schemas.microsoft.com/office/powerpoint/2010/main" val="3864549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
                <a:ext cx="8229600" cy="5821363"/>
              </a:xfrm>
            </p:spPr>
            <p:txBody>
              <a:bodyPr>
                <a:normAutofit fontScale="55000" lnSpcReduction="20000"/>
              </a:bodyPr>
              <a:lstStyle/>
              <a:p>
                <a:endParaRPr lang="en-US" sz="2000" dirty="0" smtClean="0">
                  <a:sym typeface="Symbol"/>
                </a:endParaRPr>
              </a:p>
              <a:p>
                <a:endParaRPr lang="en-US" sz="2000" dirty="0">
                  <a:sym typeface="Symbol"/>
                </a:endParaRPr>
              </a:p>
              <a:p>
                <a:pPr marL="0" indent="0" algn="ctr">
                  <a:buNone/>
                </a:pPr>
                <a:r>
                  <a:rPr lang="en-US" sz="6700" dirty="0" smtClean="0">
                    <a:solidFill>
                      <a:srgbClr val="FF0000"/>
                    </a:solidFill>
                    <a:sym typeface="Symbol"/>
                  </a:rPr>
                  <a:t>h </a:t>
                </a:r>
                <a:r>
                  <a:rPr lang="en-US" sz="6700" dirty="0">
                    <a:solidFill>
                      <a:srgbClr val="FF0000"/>
                    </a:solidFill>
                    <a:sym typeface="Symbol"/>
                  </a:rPr>
                  <a:t>=  </a:t>
                </a:r>
                <a14:m>
                  <m:oMath xmlns:m="http://schemas.openxmlformats.org/officeDocument/2006/math">
                    <m:f>
                      <m:fPr>
                        <m:ctrlPr>
                          <a:rPr lang="en-US" sz="6700" i="1">
                            <a:solidFill>
                              <a:srgbClr val="FF0000"/>
                            </a:solidFill>
                            <a:latin typeface="Cambria Math"/>
                            <a:sym typeface="Symbol"/>
                          </a:rPr>
                        </m:ctrlPr>
                      </m:fPr>
                      <m:num>
                        <m:r>
                          <a:rPr lang="en-US" sz="6700" i="1">
                            <a:solidFill>
                              <a:srgbClr val="FF0000"/>
                            </a:solidFill>
                            <a:latin typeface="Cambria Math"/>
                            <a:sym typeface="Symbol"/>
                          </a:rPr>
                          <m:t>2</m:t>
                        </m:r>
                        <m:r>
                          <a:rPr lang="en-US" sz="6700" i="1">
                            <a:solidFill>
                              <a:srgbClr val="FF0000"/>
                            </a:solidFill>
                            <a:latin typeface="Cambria Math"/>
                            <a:ea typeface="Cambria Math"/>
                            <a:sym typeface="Symbol"/>
                          </a:rPr>
                          <m:t>𝛾</m:t>
                        </m:r>
                        <m:r>
                          <a:rPr lang="en-US" sz="6700" i="1">
                            <a:solidFill>
                              <a:srgbClr val="FF0000"/>
                            </a:solidFill>
                            <a:latin typeface="Cambria Math"/>
                            <a:ea typeface="Cambria Math"/>
                            <a:sym typeface="Symbol"/>
                          </a:rPr>
                          <m:t>𝑐𝑜𝑠</m:t>
                        </m:r>
                        <m:r>
                          <a:rPr lang="en-US" sz="6700" i="1">
                            <a:solidFill>
                              <a:srgbClr val="FF0000"/>
                            </a:solidFill>
                            <a:latin typeface="Cambria Math"/>
                            <a:ea typeface="Cambria Math"/>
                            <a:sym typeface="Symbol"/>
                          </a:rPr>
                          <m:t>𝜑</m:t>
                        </m:r>
                      </m:num>
                      <m:den>
                        <m:r>
                          <m:rPr>
                            <m:sty m:val="p"/>
                          </m:rPr>
                          <a:rPr lang="el-GR" sz="6700" i="1">
                            <a:solidFill>
                              <a:srgbClr val="FF0000"/>
                            </a:solidFill>
                            <a:latin typeface="Cambria Math"/>
                            <a:sym typeface="Symbol"/>
                          </a:rPr>
                          <m:t>ρ</m:t>
                        </m:r>
                        <m:r>
                          <a:rPr lang="en-US" sz="6700" i="1">
                            <a:solidFill>
                              <a:srgbClr val="FF0000"/>
                            </a:solidFill>
                            <a:latin typeface="Cambria Math"/>
                            <a:sym typeface="Symbol"/>
                          </a:rPr>
                          <m:t>𝑔𝑟</m:t>
                        </m:r>
                      </m:den>
                    </m:f>
                  </m:oMath>
                </a14:m>
                <a:endParaRPr lang="en-US" sz="6700" dirty="0">
                  <a:sym typeface="Symbol"/>
                </a:endParaRPr>
              </a:p>
              <a:p>
                <a:r>
                  <a:rPr lang="en-US" sz="6700" dirty="0" smtClean="0">
                    <a:sym typeface="Symbol"/>
                  </a:rPr>
                  <a:t>For </a:t>
                </a:r>
                <a:r>
                  <a:rPr lang="en-US" sz="6700" dirty="0">
                    <a:sym typeface="Symbol"/>
                  </a:rPr>
                  <a:t>many liquids , such as in glass ,   is close to zero , and since cos0 = 1 .</a:t>
                </a:r>
              </a:p>
              <a:p>
                <a:endParaRPr lang="en-US" sz="6700" dirty="0" smtClean="0">
                  <a:sym typeface="Symbol"/>
                </a:endParaRPr>
              </a:p>
              <a:p>
                <a:r>
                  <a:rPr lang="en-US" sz="6700" dirty="0" smtClean="0">
                    <a:sym typeface="Symbol"/>
                  </a:rPr>
                  <a:t>So                       </a:t>
                </a:r>
                <a:r>
                  <a:rPr lang="en-US" sz="6700" dirty="0">
                    <a:solidFill>
                      <a:srgbClr val="FF0000"/>
                    </a:solidFill>
                    <a:sym typeface="Symbol"/>
                  </a:rPr>
                  <a:t>h =  </a:t>
                </a:r>
                <a14:m>
                  <m:oMath xmlns:m="http://schemas.openxmlformats.org/officeDocument/2006/math">
                    <m:f>
                      <m:fPr>
                        <m:ctrlPr>
                          <a:rPr lang="en-US" sz="6700" i="1">
                            <a:solidFill>
                              <a:srgbClr val="FF0000"/>
                            </a:solidFill>
                            <a:latin typeface="Cambria Math"/>
                            <a:sym typeface="Symbol"/>
                          </a:rPr>
                        </m:ctrlPr>
                      </m:fPr>
                      <m:num>
                        <m:r>
                          <a:rPr lang="en-US" sz="6700" i="1">
                            <a:solidFill>
                              <a:srgbClr val="FF0000"/>
                            </a:solidFill>
                            <a:latin typeface="Cambria Math"/>
                            <a:sym typeface="Symbol"/>
                          </a:rPr>
                          <m:t>2</m:t>
                        </m:r>
                        <m:r>
                          <a:rPr lang="en-US" sz="6700" i="1">
                            <a:solidFill>
                              <a:srgbClr val="FF0000"/>
                            </a:solidFill>
                            <a:latin typeface="Cambria Math"/>
                            <a:ea typeface="Cambria Math"/>
                            <a:sym typeface="Symbol"/>
                          </a:rPr>
                          <m:t>𝛾</m:t>
                        </m:r>
                      </m:num>
                      <m:den>
                        <m:r>
                          <m:rPr>
                            <m:sty m:val="p"/>
                          </m:rPr>
                          <a:rPr lang="el-GR" sz="6700" i="1">
                            <a:solidFill>
                              <a:srgbClr val="FF0000"/>
                            </a:solidFill>
                            <a:latin typeface="Cambria Math"/>
                            <a:sym typeface="Symbol"/>
                          </a:rPr>
                          <m:t>ρ</m:t>
                        </m:r>
                        <m:r>
                          <a:rPr lang="en-US" sz="6700" i="1">
                            <a:solidFill>
                              <a:srgbClr val="FF0000"/>
                            </a:solidFill>
                            <a:latin typeface="Cambria Math"/>
                            <a:sym typeface="Symbol"/>
                          </a:rPr>
                          <m:t>𝑔𝑟</m:t>
                        </m:r>
                      </m:den>
                    </m:f>
                  </m:oMath>
                </a14:m>
                <a:r>
                  <a:rPr lang="en-US" sz="6700" dirty="0">
                    <a:solidFill>
                      <a:srgbClr val="FF0000"/>
                    </a:solidFill>
                    <a:sym typeface="Symbol"/>
                  </a:rPr>
                  <a:t>  </a:t>
                </a:r>
              </a:p>
              <a:p>
                <a:r>
                  <a:rPr lang="en-US" sz="6700" dirty="0">
                    <a:solidFill>
                      <a:srgbClr val="FF0000"/>
                    </a:solidFill>
                    <a:sym typeface="Symbol"/>
                  </a:rPr>
                  <a:t>If  &gt; 90</a:t>
                </a:r>
                <a:r>
                  <a:rPr lang="en-US" sz="6700" baseline="30000" dirty="0">
                    <a:solidFill>
                      <a:srgbClr val="FF0000"/>
                    </a:solidFill>
                    <a:sym typeface="Symbol"/>
                  </a:rPr>
                  <a:t>o </a:t>
                </a:r>
                <a:r>
                  <a:rPr lang="en-US" sz="6700" dirty="0">
                    <a:solidFill>
                      <a:srgbClr val="FF0000"/>
                    </a:solidFill>
                    <a:sym typeface="Symbol"/>
                  </a:rPr>
                  <a:t> this means h is (- ) and decrease in level .</a:t>
                </a:r>
                <a:endParaRPr lang="en-US" sz="6700" baseline="30000" dirty="0">
                  <a:solidFill>
                    <a:srgbClr val="FF0000"/>
                  </a:solidFill>
                  <a:sym typeface="Symbo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2074" r="-222"/>
                </a:stretch>
              </a:blipFill>
            </p:spPr>
            <p:txBody>
              <a:bodyPr/>
              <a:lstStyle/>
              <a:p>
                <a:r>
                  <a:rPr lang="en-US">
                    <a:noFill/>
                  </a:rPr>
                  <a:t> </a:t>
                </a:r>
              </a:p>
            </p:txBody>
          </p:sp>
        </mc:Fallback>
      </mc:AlternateContent>
    </p:spTree>
    <p:extLst>
      <p:ext uri="{BB962C8B-B14F-4D97-AF65-F5344CB8AC3E}">
        <p14:creationId xmlns:p14="http://schemas.microsoft.com/office/powerpoint/2010/main" val="159720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i="1" u="sng" dirty="0" smtClean="0">
                <a:solidFill>
                  <a:srgbClr val="FF0000"/>
                </a:solidFill>
              </a:rPr>
              <a:t>Example :</a:t>
            </a:r>
          </a:p>
          <a:p>
            <a:r>
              <a:rPr lang="en-US" dirty="0" smtClean="0"/>
              <a:t>If the Xylem(</a:t>
            </a:r>
            <a:r>
              <a:rPr lang="ar-SA" dirty="0" smtClean="0"/>
              <a:t>خشب</a:t>
            </a:r>
            <a:r>
              <a:rPr lang="en-US" dirty="0" smtClean="0"/>
              <a:t>) ( tiny tube which plant has a radius of 0.001cm ,how high can we expect the surface tension to pull a column of water? Assume : </a:t>
            </a:r>
            <a:r>
              <a:rPr lang="en-US" dirty="0" smtClean="0">
                <a:sym typeface="Symbol"/>
              </a:rPr>
              <a:t> = 0 ,  =0.072 N/m , </a:t>
            </a:r>
            <a:r>
              <a:rPr lang="el-GR" dirty="0" smtClean="0">
                <a:sym typeface="Symbol"/>
              </a:rPr>
              <a:t>ρ</a:t>
            </a:r>
            <a:r>
              <a:rPr lang="en-US" dirty="0" smtClean="0">
                <a:sym typeface="Symbol"/>
              </a:rPr>
              <a:t>=1x10</a:t>
            </a:r>
            <a:r>
              <a:rPr lang="en-US" baseline="30000" dirty="0" smtClean="0">
                <a:sym typeface="Symbol"/>
              </a:rPr>
              <a:t>3</a:t>
            </a:r>
            <a:r>
              <a:rPr lang="en-US" dirty="0" smtClean="0">
                <a:sym typeface="Symbol"/>
              </a:rPr>
              <a:t>Kg/m</a:t>
            </a:r>
            <a:r>
              <a:rPr lang="en-US" baseline="30000" dirty="0" smtClean="0">
                <a:sym typeface="Symbol"/>
              </a:rPr>
              <a:t>3</a:t>
            </a:r>
          </a:p>
          <a:p>
            <a:r>
              <a:rPr lang="en-US" dirty="0" smtClean="0">
                <a:sym typeface="Symbol"/>
              </a:rPr>
              <a:t>g = 9.8 m/s</a:t>
            </a:r>
            <a:r>
              <a:rPr lang="en-US" baseline="30000" dirty="0" smtClean="0">
                <a:sym typeface="Symbol"/>
              </a:rPr>
              <a:t>2  </a:t>
            </a:r>
            <a:r>
              <a:rPr lang="en-US" dirty="0" smtClean="0">
                <a:sym typeface="Symbol"/>
              </a:rPr>
              <a:t> . </a:t>
            </a:r>
            <a:endParaRPr lang="en-US" baseline="30000" dirty="0"/>
          </a:p>
        </p:txBody>
      </p:sp>
    </p:spTree>
    <p:extLst>
      <p:ext uri="{BB962C8B-B14F-4D97-AF65-F5344CB8AC3E}">
        <p14:creationId xmlns:p14="http://schemas.microsoft.com/office/powerpoint/2010/main" val="3004107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6000" dirty="0">
                <a:solidFill>
                  <a:srgbClr val="FF0000"/>
                </a:solidFill>
                <a:latin typeface="Times New Roman" pitchFamily="18" charset="0"/>
              </a:rPr>
              <a:t>The Viscosity</a:t>
            </a:r>
            <a:endParaRPr lang="en-US" sz="6000" dirty="0">
              <a:solidFill>
                <a:srgbClr val="FF0000"/>
              </a:solidFill>
            </a:endParaRPr>
          </a:p>
        </p:txBody>
      </p:sp>
      <p:sp>
        <p:nvSpPr>
          <p:cNvPr id="3" name="TextBox 2"/>
          <p:cNvSpPr txBox="1"/>
          <p:nvPr/>
        </p:nvSpPr>
        <p:spPr>
          <a:xfrm>
            <a:off x="304800" y="1828800"/>
            <a:ext cx="8534400" cy="1200329"/>
          </a:xfrm>
          <a:prstGeom prst="rect">
            <a:avLst/>
          </a:prstGeom>
          <a:noFill/>
        </p:spPr>
        <p:txBody>
          <a:bodyPr wrap="square" rtlCol="0">
            <a:spAutoFit/>
          </a:bodyPr>
          <a:lstStyle/>
          <a:p>
            <a:r>
              <a:rPr lang="en-US" dirty="0"/>
              <a:t>The </a:t>
            </a:r>
            <a:r>
              <a:rPr lang="en-US" b="1" dirty="0"/>
              <a:t>viscosity</a:t>
            </a:r>
            <a:r>
              <a:rPr lang="en-US" dirty="0"/>
              <a:t> of a fluid is the measure of its resistance to gradual deformation by shear stress or tensile stress. For liquids, it corresponds to the informal concept of "thickness": for example, syrup has a higher </a:t>
            </a:r>
            <a:r>
              <a:rPr lang="en-US" b="1" dirty="0"/>
              <a:t>viscosity</a:t>
            </a:r>
            <a:r>
              <a:rPr lang="en-US" dirty="0"/>
              <a:t> than water. ... In simple terms, </a:t>
            </a:r>
            <a:r>
              <a:rPr lang="en-US" b="1" dirty="0"/>
              <a:t>viscosity</a:t>
            </a:r>
            <a:r>
              <a:rPr lang="en-US" dirty="0"/>
              <a:t> means friction between the molecules of fluid.</a:t>
            </a:r>
            <a:endParaRPr lang="en-US" dirty="0"/>
          </a:p>
        </p:txBody>
      </p:sp>
    </p:spTree>
    <p:extLst>
      <p:ext uri="{BB962C8B-B14F-4D97-AF65-F5344CB8AC3E}">
        <p14:creationId xmlns:p14="http://schemas.microsoft.com/office/powerpoint/2010/main" val="528410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457200" y="228601"/>
            <a:ext cx="8229600"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000" b="1">
                <a:solidFill>
                  <a:srgbClr val="0000FF"/>
                </a:solidFill>
                <a:latin typeface="+mj-lt"/>
                <a:ea typeface="+mj-ea"/>
                <a:cs typeface="+mj-cs"/>
              </a:defRPr>
            </a:lvl1pPr>
            <a:lvl2pPr algn="l" rtl="0" fontAlgn="base">
              <a:spcBef>
                <a:spcPct val="0"/>
              </a:spcBef>
              <a:spcAft>
                <a:spcPct val="0"/>
              </a:spcAft>
              <a:defRPr sz="2000" b="1">
                <a:solidFill>
                  <a:srgbClr val="0000FF"/>
                </a:solidFill>
                <a:latin typeface="Tahoma" pitchFamily="34" charset="0"/>
              </a:defRPr>
            </a:lvl2pPr>
            <a:lvl3pPr algn="l" rtl="0" fontAlgn="base">
              <a:spcBef>
                <a:spcPct val="0"/>
              </a:spcBef>
              <a:spcAft>
                <a:spcPct val="0"/>
              </a:spcAft>
              <a:defRPr sz="2000" b="1">
                <a:solidFill>
                  <a:srgbClr val="0000FF"/>
                </a:solidFill>
                <a:latin typeface="Tahoma" pitchFamily="34" charset="0"/>
              </a:defRPr>
            </a:lvl3pPr>
            <a:lvl4pPr algn="l" rtl="0" fontAlgn="base">
              <a:spcBef>
                <a:spcPct val="0"/>
              </a:spcBef>
              <a:spcAft>
                <a:spcPct val="0"/>
              </a:spcAft>
              <a:defRPr sz="2000" b="1">
                <a:solidFill>
                  <a:srgbClr val="0000FF"/>
                </a:solidFill>
                <a:latin typeface="Tahoma" pitchFamily="34" charset="0"/>
              </a:defRPr>
            </a:lvl4pPr>
            <a:lvl5pPr algn="l" rtl="0" fontAlgn="base">
              <a:spcBef>
                <a:spcPct val="0"/>
              </a:spcBef>
              <a:spcAft>
                <a:spcPct val="0"/>
              </a:spcAft>
              <a:defRPr sz="2000" b="1">
                <a:solidFill>
                  <a:srgbClr val="0000FF"/>
                </a:solidFill>
                <a:latin typeface="Tahoma" pitchFamily="34" charset="0"/>
              </a:defRPr>
            </a:lvl5pPr>
            <a:lvl6pPr marL="457200" algn="l" rtl="0" fontAlgn="base">
              <a:spcBef>
                <a:spcPct val="0"/>
              </a:spcBef>
              <a:spcAft>
                <a:spcPct val="0"/>
              </a:spcAft>
              <a:defRPr sz="2000" b="1">
                <a:solidFill>
                  <a:srgbClr val="0000FF"/>
                </a:solidFill>
                <a:latin typeface="Tahoma" pitchFamily="34" charset="0"/>
              </a:defRPr>
            </a:lvl6pPr>
            <a:lvl7pPr marL="914400" algn="l" rtl="0" fontAlgn="base">
              <a:spcBef>
                <a:spcPct val="0"/>
              </a:spcBef>
              <a:spcAft>
                <a:spcPct val="0"/>
              </a:spcAft>
              <a:defRPr sz="2000" b="1">
                <a:solidFill>
                  <a:srgbClr val="0000FF"/>
                </a:solidFill>
                <a:latin typeface="Tahoma" pitchFamily="34" charset="0"/>
              </a:defRPr>
            </a:lvl7pPr>
            <a:lvl8pPr marL="1371600" algn="l" rtl="0" fontAlgn="base">
              <a:spcBef>
                <a:spcPct val="0"/>
              </a:spcBef>
              <a:spcAft>
                <a:spcPct val="0"/>
              </a:spcAft>
              <a:defRPr sz="2000" b="1">
                <a:solidFill>
                  <a:srgbClr val="0000FF"/>
                </a:solidFill>
                <a:latin typeface="Tahoma" pitchFamily="34" charset="0"/>
              </a:defRPr>
            </a:lvl8pPr>
            <a:lvl9pPr marL="1828800" algn="l" rtl="0" fontAlgn="base">
              <a:spcBef>
                <a:spcPct val="0"/>
              </a:spcBef>
              <a:spcAft>
                <a:spcPct val="0"/>
              </a:spcAft>
              <a:defRPr sz="2000" b="1">
                <a:solidFill>
                  <a:srgbClr val="0000FF"/>
                </a:solidFill>
                <a:latin typeface="Tahoma" pitchFamily="34" charset="0"/>
              </a:defRPr>
            </a:lvl9pPr>
          </a:lstStyle>
          <a:p>
            <a:r>
              <a:rPr lang="en-GB" sz="2800" b="0" dirty="0">
                <a:solidFill>
                  <a:srgbClr val="000000"/>
                </a:solidFill>
              </a:rPr>
              <a:t>Horizontal flow of Viscous Fluids</a:t>
            </a:r>
            <a:endParaRPr lang="en-GB" sz="2800" dirty="0">
              <a:solidFill>
                <a:srgbClr val="000000"/>
              </a:solidFill>
            </a:endParaRPr>
          </a:p>
        </p:txBody>
      </p:sp>
      <p:sp>
        <p:nvSpPr>
          <p:cNvPr id="5" name="Rectangle 4"/>
          <p:cNvSpPr>
            <a:spLocks noChangeArrowheads="1"/>
          </p:cNvSpPr>
          <p:nvPr/>
        </p:nvSpPr>
        <p:spPr bwMode="auto">
          <a:xfrm>
            <a:off x="2400300" y="876300"/>
            <a:ext cx="4343400" cy="5105400"/>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nvGrpSpPr>
          <p:cNvPr id="9" name="Group 8"/>
          <p:cNvGrpSpPr>
            <a:grpSpLocks/>
          </p:cNvGrpSpPr>
          <p:nvPr/>
        </p:nvGrpSpPr>
        <p:grpSpPr bwMode="auto">
          <a:xfrm>
            <a:off x="2857500" y="1066800"/>
            <a:ext cx="3429000" cy="609600"/>
            <a:chOff x="1384" y="864"/>
            <a:chExt cx="2160" cy="384"/>
          </a:xfrm>
        </p:grpSpPr>
        <p:sp>
          <p:nvSpPr>
            <p:cNvPr id="10" name="Text Box 26"/>
            <p:cNvSpPr txBox="1">
              <a:spLocks noChangeArrowheads="1"/>
            </p:cNvSpPr>
            <p:nvPr/>
          </p:nvSpPr>
          <p:spPr bwMode="auto">
            <a:xfrm>
              <a:off x="3160" y="960"/>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400"/>
                <a:t>t &lt; 0</a:t>
              </a:r>
            </a:p>
          </p:txBody>
        </p:sp>
        <p:grpSp>
          <p:nvGrpSpPr>
            <p:cNvPr id="11" name="Group 10"/>
            <p:cNvGrpSpPr>
              <a:grpSpLocks/>
            </p:cNvGrpSpPr>
            <p:nvPr/>
          </p:nvGrpSpPr>
          <p:grpSpPr bwMode="auto">
            <a:xfrm>
              <a:off x="1384" y="864"/>
              <a:ext cx="2040" cy="384"/>
              <a:chOff x="1384" y="864"/>
              <a:chExt cx="2040" cy="384"/>
            </a:xfrm>
          </p:grpSpPr>
          <p:grpSp>
            <p:nvGrpSpPr>
              <p:cNvPr id="12" name="Group 11"/>
              <p:cNvGrpSpPr>
                <a:grpSpLocks/>
              </p:cNvGrpSpPr>
              <p:nvPr/>
            </p:nvGrpSpPr>
            <p:grpSpPr bwMode="auto">
              <a:xfrm>
                <a:off x="1408" y="864"/>
                <a:ext cx="2016" cy="384"/>
                <a:chOff x="1680" y="1728"/>
                <a:chExt cx="2016" cy="384"/>
              </a:xfrm>
            </p:grpSpPr>
            <p:sp>
              <p:nvSpPr>
                <p:cNvPr id="16" name="Line 8"/>
                <p:cNvSpPr>
                  <a:spLocks noChangeShapeType="1"/>
                </p:cNvSpPr>
                <p:nvPr/>
              </p:nvSpPr>
              <p:spPr bwMode="auto">
                <a:xfrm>
                  <a:off x="1680" y="1728"/>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17" name="Line 9"/>
                <p:cNvSpPr>
                  <a:spLocks noChangeShapeType="1"/>
                </p:cNvSpPr>
                <p:nvPr/>
              </p:nvSpPr>
              <p:spPr bwMode="auto">
                <a:xfrm>
                  <a:off x="1680" y="2112"/>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sp>
            <p:nvSpPr>
              <p:cNvPr id="13" name="Line 23"/>
              <p:cNvSpPr>
                <a:spLocks noChangeShapeType="1"/>
              </p:cNvSpPr>
              <p:nvPr/>
            </p:nvSpPr>
            <p:spPr bwMode="auto">
              <a:xfrm>
                <a:off x="1840" y="864"/>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cxnSp>
            <p:nvCxnSpPr>
              <p:cNvPr id="14" name="AutoShape 25"/>
              <p:cNvCxnSpPr>
                <a:cxnSpLocks noChangeShapeType="1"/>
              </p:cNvCxnSpPr>
              <p:nvPr/>
            </p:nvCxnSpPr>
            <p:spPr bwMode="auto">
              <a:xfrm>
                <a:off x="1552" y="864"/>
                <a:ext cx="0" cy="384"/>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27"/>
              <p:cNvSpPr txBox="1">
                <a:spLocks noChangeArrowheads="1"/>
              </p:cNvSpPr>
              <p:nvPr/>
            </p:nvSpPr>
            <p:spPr bwMode="auto">
              <a:xfrm>
                <a:off x="1384" y="940"/>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t>Y</a:t>
                </a:r>
              </a:p>
            </p:txBody>
          </p:sp>
        </p:grpSp>
      </p:grpSp>
      <p:grpSp>
        <p:nvGrpSpPr>
          <p:cNvPr id="18" name="Group 17"/>
          <p:cNvGrpSpPr>
            <a:grpSpLocks/>
          </p:cNvGrpSpPr>
          <p:nvPr/>
        </p:nvGrpSpPr>
        <p:grpSpPr bwMode="auto">
          <a:xfrm>
            <a:off x="2895600" y="2305050"/>
            <a:ext cx="3390900" cy="895350"/>
            <a:chOff x="1408" y="1680"/>
            <a:chExt cx="2136" cy="564"/>
          </a:xfrm>
        </p:grpSpPr>
        <p:grpSp>
          <p:nvGrpSpPr>
            <p:cNvPr id="19" name="Group 18"/>
            <p:cNvGrpSpPr>
              <a:grpSpLocks/>
            </p:cNvGrpSpPr>
            <p:nvPr/>
          </p:nvGrpSpPr>
          <p:grpSpPr bwMode="auto">
            <a:xfrm>
              <a:off x="1408" y="1680"/>
              <a:ext cx="2016" cy="564"/>
              <a:chOff x="1408" y="1680"/>
              <a:chExt cx="2016" cy="564"/>
            </a:xfrm>
          </p:grpSpPr>
          <p:grpSp>
            <p:nvGrpSpPr>
              <p:cNvPr id="21" name="Group 20"/>
              <p:cNvGrpSpPr>
                <a:grpSpLocks/>
              </p:cNvGrpSpPr>
              <p:nvPr/>
            </p:nvGrpSpPr>
            <p:grpSpPr bwMode="auto">
              <a:xfrm>
                <a:off x="1408" y="1680"/>
                <a:ext cx="2016" cy="384"/>
                <a:chOff x="1680" y="1728"/>
                <a:chExt cx="2016" cy="384"/>
              </a:xfrm>
            </p:grpSpPr>
            <p:sp>
              <p:nvSpPr>
                <p:cNvPr id="25" name="Line 12"/>
                <p:cNvSpPr>
                  <a:spLocks noChangeShapeType="1"/>
                </p:cNvSpPr>
                <p:nvPr/>
              </p:nvSpPr>
              <p:spPr bwMode="auto">
                <a:xfrm>
                  <a:off x="1680" y="1728"/>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6" name="Line 13"/>
                <p:cNvSpPr>
                  <a:spLocks noChangeShapeType="1"/>
                </p:cNvSpPr>
                <p:nvPr/>
              </p:nvSpPr>
              <p:spPr bwMode="auto">
                <a:xfrm>
                  <a:off x="1680" y="2112"/>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sp>
            <p:nvSpPr>
              <p:cNvPr id="22" name="Line 24"/>
              <p:cNvSpPr>
                <a:spLocks noChangeShapeType="1"/>
              </p:cNvSpPr>
              <p:nvPr/>
            </p:nvSpPr>
            <p:spPr bwMode="auto">
              <a:xfrm>
                <a:off x="1840" y="1680"/>
                <a:ext cx="0" cy="3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cxnSp>
            <p:nvCxnSpPr>
              <p:cNvPr id="23" name="AutoShape 29"/>
              <p:cNvCxnSpPr>
                <a:cxnSpLocks noChangeShapeType="1"/>
              </p:cNvCxnSpPr>
              <p:nvPr/>
            </p:nvCxnSpPr>
            <p:spPr bwMode="auto">
              <a:xfrm>
                <a:off x="1840" y="2064"/>
                <a:ext cx="528"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 Box 30"/>
              <p:cNvSpPr txBox="1">
                <a:spLocks noChangeArrowheads="1"/>
              </p:cNvSpPr>
              <p:nvPr/>
            </p:nvSpPr>
            <p:spPr bwMode="auto">
              <a:xfrm>
                <a:off x="1968" y="2032"/>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t>V</a:t>
                </a:r>
              </a:p>
            </p:txBody>
          </p:sp>
        </p:grpSp>
        <p:sp>
          <p:nvSpPr>
            <p:cNvPr id="20" name="Text Box 31"/>
            <p:cNvSpPr txBox="1">
              <a:spLocks noChangeArrowheads="1"/>
            </p:cNvSpPr>
            <p:nvPr/>
          </p:nvSpPr>
          <p:spPr bwMode="auto">
            <a:xfrm>
              <a:off x="3160" y="1776"/>
              <a:ext cx="38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400"/>
                <a:t>t = 0</a:t>
              </a:r>
            </a:p>
          </p:txBody>
        </p:sp>
      </p:grpSp>
      <p:grpSp>
        <p:nvGrpSpPr>
          <p:cNvPr id="27" name="Group 26"/>
          <p:cNvGrpSpPr>
            <a:grpSpLocks/>
          </p:cNvGrpSpPr>
          <p:nvPr/>
        </p:nvGrpSpPr>
        <p:grpSpPr bwMode="auto">
          <a:xfrm>
            <a:off x="2857500" y="3505200"/>
            <a:ext cx="3619500" cy="914400"/>
            <a:chOff x="1408" y="2492"/>
            <a:chExt cx="2280" cy="576"/>
          </a:xfrm>
        </p:grpSpPr>
        <p:grpSp>
          <p:nvGrpSpPr>
            <p:cNvPr id="28" name="Group 27"/>
            <p:cNvGrpSpPr>
              <a:grpSpLocks/>
            </p:cNvGrpSpPr>
            <p:nvPr/>
          </p:nvGrpSpPr>
          <p:grpSpPr bwMode="auto">
            <a:xfrm>
              <a:off x="1408" y="2492"/>
              <a:ext cx="2016" cy="576"/>
              <a:chOff x="1408" y="2492"/>
              <a:chExt cx="2016" cy="576"/>
            </a:xfrm>
          </p:grpSpPr>
          <p:grpSp>
            <p:nvGrpSpPr>
              <p:cNvPr id="30" name="Group 29"/>
              <p:cNvGrpSpPr>
                <a:grpSpLocks/>
              </p:cNvGrpSpPr>
              <p:nvPr/>
            </p:nvGrpSpPr>
            <p:grpSpPr bwMode="auto">
              <a:xfrm>
                <a:off x="1408" y="2496"/>
                <a:ext cx="2016" cy="384"/>
                <a:chOff x="1680" y="1728"/>
                <a:chExt cx="2016" cy="384"/>
              </a:xfrm>
            </p:grpSpPr>
            <p:sp>
              <p:nvSpPr>
                <p:cNvPr id="40" name="Line 15"/>
                <p:cNvSpPr>
                  <a:spLocks noChangeShapeType="1"/>
                </p:cNvSpPr>
                <p:nvPr/>
              </p:nvSpPr>
              <p:spPr bwMode="auto">
                <a:xfrm>
                  <a:off x="1680" y="1728"/>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1" name="Line 16"/>
                <p:cNvSpPr>
                  <a:spLocks noChangeShapeType="1"/>
                </p:cNvSpPr>
                <p:nvPr/>
              </p:nvSpPr>
              <p:spPr bwMode="auto">
                <a:xfrm>
                  <a:off x="1680" y="2112"/>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sp>
            <p:nvSpPr>
              <p:cNvPr id="31" name="Freeform 30"/>
              <p:cNvSpPr>
                <a:spLocks/>
              </p:cNvSpPr>
              <p:nvPr/>
            </p:nvSpPr>
            <p:spPr bwMode="auto">
              <a:xfrm>
                <a:off x="1840" y="2496"/>
                <a:ext cx="544" cy="384"/>
              </a:xfrm>
              <a:custGeom>
                <a:avLst/>
                <a:gdLst>
                  <a:gd name="T0" fmla="*/ 16 w 544"/>
                  <a:gd name="T1" fmla="*/ 0 h 384"/>
                  <a:gd name="T2" fmla="*/ 16 w 544"/>
                  <a:gd name="T3" fmla="*/ 240 h 384"/>
                  <a:gd name="T4" fmla="*/ 112 w 544"/>
                  <a:gd name="T5" fmla="*/ 288 h 384"/>
                  <a:gd name="T6" fmla="*/ 304 w 544"/>
                  <a:gd name="T7" fmla="*/ 336 h 384"/>
                  <a:gd name="T8" fmla="*/ 544 w 544"/>
                  <a:gd name="T9" fmla="*/ 384 h 384"/>
                </a:gdLst>
                <a:ahLst/>
                <a:cxnLst>
                  <a:cxn ang="0">
                    <a:pos x="T0" y="T1"/>
                  </a:cxn>
                  <a:cxn ang="0">
                    <a:pos x="T2" y="T3"/>
                  </a:cxn>
                  <a:cxn ang="0">
                    <a:pos x="T4" y="T5"/>
                  </a:cxn>
                  <a:cxn ang="0">
                    <a:pos x="T6" y="T7"/>
                  </a:cxn>
                  <a:cxn ang="0">
                    <a:pos x="T8" y="T9"/>
                  </a:cxn>
                </a:cxnLst>
                <a:rect l="0" t="0" r="r" b="b"/>
                <a:pathLst>
                  <a:path w="544" h="384">
                    <a:moveTo>
                      <a:pt x="16" y="0"/>
                    </a:moveTo>
                    <a:cubicBezTo>
                      <a:pt x="8" y="96"/>
                      <a:pt x="0" y="192"/>
                      <a:pt x="16" y="240"/>
                    </a:cubicBezTo>
                    <a:cubicBezTo>
                      <a:pt x="32" y="288"/>
                      <a:pt x="64" y="272"/>
                      <a:pt x="112" y="288"/>
                    </a:cubicBezTo>
                    <a:cubicBezTo>
                      <a:pt x="160" y="304"/>
                      <a:pt x="232" y="320"/>
                      <a:pt x="304" y="336"/>
                    </a:cubicBezTo>
                    <a:cubicBezTo>
                      <a:pt x="376" y="352"/>
                      <a:pt x="520" y="384"/>
                      <a:pt x="544" y="384"/>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2" name="Line 34"/>
              <p:cNvSpPr>
                <a:spLocks noChangeShapeType="1"/>
              </p:cNvSpPr>
              <p:nvPr/>
            </p:nvSpPr>
            <p:spPr bwMode="auto">
              <a:xfrm>
                <a:off x="1840" y="2496"/>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cxnSp>
            <p:nvCxnSpPr>
              <p:cNvPr id="33" name="AutoShape 35"/>
              <p:cNvCxnSpPr>
                <a:cxnSpLocks noChangeShapeType="1"/>
              </p:cNvCxnSpPr>
              <p:nvPr/>
            </p:nvCxnSpPr>
            <p:spPr bwMode="auto">
              <a:xfrm>
                <a:off x="2120" y="2838"/>
                <a:ext cx="246" cy="4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Line 36"/>
              <p:cNvSpPr>
                <a:spLocks noChangeShapeType="1"/>
              </p:cNvSpPr>
              <p:nvPr/>
            </p:nvSpPr>
            <p:spPr bwMode="auto">
              <a:xfrm>
                <a:off x="1856" y="260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5" name="Text Box 37"/>
              <p:cNvSpPr txBox="1">
                <a:spLocks noChangeArrowheads="1"/>
              </p:cNvSpPr>
              <p:nvPr/>
            </p:nvSpPr>
            <p:spPr bwMode="auto">
              <a:xfrm>
                <a:off x="1968" y="2856"/>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t>V</a:t>
                </a:r>
              </a:p>
            </p:txBody>
          </p:sp>
          <p:cxnSp>
            <p:nvCxnSpPr>
              <p:cNvPr id="36" name="AutoShape 39"/>
              <p:cNvCxnSpPr>
                <a:cxnSpLocks noChangeShapeType="1"/>
              </p:cNvCxnSpPr>
              <p:nvPr/>
            </p:nvCxnSpPr>
            <p:spPr bwMode="auto">
              <a:xfrm>
                <a:off x="1840" y="2784"/>
                <a:ext cx="106" cy="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0"/>
              <p:cNvCxnSpPr>
                <a:cxnSpLocks noChangeShapeType="1"/>
              </p:cNvCxnSpPr>
              <p:nvPr/>
            </p:nvCxnSpPr>
            <p:spPr bwMode="auto">
              <a:xfrm>
                <a:off x="1848" y="2848"/>
                <a:ext cx="336" cy="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 y="2492"/>
                <a:ext cx="344"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Line 47"/>
              <p:cNvSpPr>
                <a:spLocks noChangeShapeType="1"/>
              </p:cNvSpPr>
              <p:nvPr/>
            </p:nvSpPr>
            <p:spPr bwMode="auto">
              <a:xfrm flipH="1">
                <a:off x="1928" y="2616"/>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sp>
          <p:nvSpPr>
            <p:cNvPr id="29" name="Text Box 49"/>
            <p:cNvSpPr txBox="1">
              <a:spLocks noChangeArrowheads="1"/>
            </p:cNvSpPr>
            <p:nvPr/>
          </p:nvSpPr>
          <p:spPr bwMode="auto">
            <a:xfrm>
              <a:off x="3160" y="2592"/>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400"/>
                <a:t>t is small</a:t>
              </a:r>
            </a:p>
          </p:txBody>
        </p:sp>
      </p:grpSp>
      <p:grpSp>
        <p:nvGrpSpPr>
          <p:cNvPr id="42" name="Group 41"/>
          <p:cNvGrpSpPr>
            <a:grpSpLocks/>
          </p:cNvGrpSpPr>
          <p:nvPr/>
        </p:nvGrpSpPr>
        <p:grpSpPr bwMode="auto">
          <a:xfrm>
            <a:off x="2781300" y="5021262"/>
            <a:ext cx="3771900" cy="998538"/>
            <a:chOff x="1312" y="3263"/>
            <a:chExt cx="2376" cy="629"/>
          </a:xfrm>
        </p:grpSpPr>
        <p:sp>
          <p:nvSpPr>
            <p:cNvPr id="43" name="Text Box 51"/>
            <p:cNvSpPr txBox="1">
              <a:spLocks noChangeArrowheads="1"/>
            </p:cNvSpPr>
            <p:nvPr/>
          </p:nvSpPr>
          <p:spPr bwMode="auto">
            <a:xfrm>
              <a:off x="3160" y="3408"/>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400"/>
                <a:t>t is large</a:t>
              </a:r>
            </a:p>
          </p:txBody>
        </p:sp>
        <p:grpSp>
          <p:nvGrpSpPr>
            <p:cNvPr id="44" name="Group 43"/>
            <p:cNvGrpSpPr>
              <a:grpSpLocks/>
            </p:cNvGrpSpPr>
            <p:nvPr/>
          </p:nvGrpSpPr>
          <p:grpSpPr bwMode="auto">
            <a:xfrm>
              <a:off x="1312" y="3263"/>
              <a:ext cx="2160" cy="629"/>
              <a:chOff x="1488" y="3263"/>
              <a:chExt cx="2160" cy="629"/>
            </a:xfrm>
          </p:grpSpPr>
          <p:grpSp>
            <p:nvGrpSpPr>
              <p:cNvPr id="45" name="Group 44"/>
              <p:cNvGrpSpPr>
                <a:grpSpLocks/>
              </p:cNvGrpSpPr>
              <p:nvPr/>
            </p:nvGrpSpPr>
            <p:grpSpPr bwMode="auto">
              <a:xfrm>
                <a:off x="1632" y="3312"/>
                <a:ext cx="2016" cy="384"/>
                <a:chOff x="1680" y="1728"/>
                <a:chExt cx="2016" cy="384"/>
              </a:xfrm>
            </p:grpSpPr>
            <p:sp>
              <p:nvSpPr>
                <p:cNvPr id="65" name="Line 18"/>
                <p:cNvSpPr>
                  <a:spLocks noChangeShapeType="1"/>
                </p:cNvSpPr>
                <p:nvPr/>
              </p:nvSpPr>
              <p:spPr bwMode="auto">
                <a:xfrm>
                  <a:off x="1680" y="1728"/>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66" name="Line 19"/>
                <p:cNvSpPr>
                  <a:spLocks noChangeShapeType="1"/>
                </p:cNvSpPr>
                <p:nvPr/>
              </p:nvSpPr>
              <p:spPr bwMode="auto">
                <a:xfrm>
                  <a:off x="1680" y="2112"/>
                  <a:ext cx="201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sp>
            <p:nvSpPr>
              <p:cNvPr id="46" name="Text Box 38"/>
              <p:cNvSpPr txBox="1">
                <a:spLocks noChangeArrowheads="1"/>
              </p:cNvSpPr>
              <p:nvPr/>
            </p:nvSpPr>
            <p:spPr bwMode="auto">
              <a:xfrm>
                <a:off x="2144" y="3680"/>
                <a:ext cx="1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t>V</a:t>
                </a:r>
              </a:p>
            </p:txBody>
          </p:sp>
          <p:grpSp>
            <p:nvGrpSpPr>
              <p:cNvPr id="47" name="Group 46"/>
              <p:cNvGrpSpPr>
                <a:grpSpLocks/>
              </p:cNvGrpSpPr>
              <p:nvPr/>
            </p:nvGrpSpPr>
            <p:grpSpPr bwMode="auto">
              <a:xfrm>
                <a:off x="2136" y="3263"/>
                <a:ext cx="288" cy="185"/>
                <a:chOff x="2136" y="3263"/>
                <a:chExt cx="288" cy="185"/>
              </a:xfrm>
            </p:grpSpPr>
            <p:pic>
              <p:nvPicPr>
                <p:cNvPr id="63"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6" y="3263"/>
                  <a:ext cx="288" cy="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48"/>
                <p:cNvSpPr>
                  <a:spLocks noChangeShapeType="1"/>
                </p:cNvSpPr>
                <p:nvPr/>
              </p:nvSpPr>
              <p:spPr bwMode="auto">
                <a:xfrm flipH="1">
                  <a:off x="2216" y="3352"/>
                  <a:ext cx="96"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grpSp>
            <p:nvGrpSpPr>
              <p:cNvPr id="48" name="Group 47"/>
              <p:cNvGrpSpPr>
                <a:grpSpLocks/>
              </p:cNvGrpSpPr>
              <p:nvPr/>
            </p:nvGrpSpPr>
            <p:grpSpPr bwMode="auto">
              <a:xfrm>
                <a:off x="2016" y="3312"/>
                <a:ext cx="528" cy="384"/>
                <a:chOff x="2016" y="3312"/>
                <a:chExt cx="528" cy="384"/>
              </a:xfrm>
            </p:grpSpPr>
            <p:sp>
              <p:nvSpPr>
                <p:cNvPr id="61" name="Line 52"/>
                <p:cNvSpPr>
                  <a:spLocks noChangeShapeType="1"/>
                </p:cNvSpPr>
                <p:nvPr/>
              </p:nvSpPr>
              <p:spPr bwMode="auto">
                <a:xfrm>
                  <a:off x="2016" y="3312"/>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62" name="Line 53"/>
                <p:cNvSpPr>
                  <a:spLocks noChangeShapeType="1"/>
                </p:cNvSpPr>
                <p:nvPr/>
              </p:nvSpPr>
              <p:spPr bwMode="auto">
                <a:xfrm>
                  <a:off x="2016" y="3312"/>
                  <a:ext cx="528" cy="38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grpSp>
            <p:nvGrpSpPr>
              <p:cNvPr id="49" name="Group 48"/>
              <p:cNvGrpSpPr>
                <a:grpSpLocks/>
              </p:cNvGrpSpPr>
              <p:nvPr/>
            </p:nvGrpSpPr>
            <p:grpSpPr bwMode="auto">
              <a:xfrm>
                <a:off x="2016" y="3408"/>
                <a:ext cx="480" cy="240"/>
                <a:chOff x="2016" y="3408"/>
                <a:chExt cx="480" cy="240"/>
              </a:xfrm>
            </p:grpSpPr>
            <p:cxnSp>
              <p:nvCxnSpPr>
                <p:cNvPr id="56" name="AutoShape 54"/>
                <p:cNvCxnSpPr>
                  <a:cxnSpLocks noChangeShapeType="1"/>
                </p:cNvCxnSpPr>
                <p:nvPr/>
              </p:nvCxnSpPr>
              <p:spPr bwMode="auto">
                <a:xfrm>
                  <a:off x="2016" y="3408"/>
                  <a:ext cx="144" cy="1"/>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55"/>
                <p:cNvCxnSpPr>
                  <a:cxnSpLocks noChangeShapeType="1"/>
                </p:cNvCxnSpPr>
                <p:nvPr/>
              </p:nvCxnSpPr>
              <p:spPr bwMode="auto">
                <a:xfrm>
                  <a:off x="2016" y="3468"/>
                  <a:ext cx="240" cy="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56"/>
                <p:cNvCxnSpPr>
                  <a:cxnSpLocks noChangeShapeType="1"/>
                </p:cNvCxnSpPr>
                <p:nvPr/>
              </p:nvCxnSpPr>
              <p:spPr bwMode="auto">
                <a:xfrm>
                  <a:off x="2016" y="3588"/>
                  <a:ext cx="384" cy="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57"/>
                <p:cNvCxnSpPr>
                  <a:cxnSpLocks noChangeShapeType="1"/>
                </p:cNvCxnSpPr>
                <p:nvPr/>
              </p:nvCxnSpPr>
              <p:spPr bwMode="auto">
                <a:xfrm>
                  <a:off x="2016" y="3648"/>
                  <a:ext cx="480" cy="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58"/>
                <p:cNvCxnSpPr>
                  <a:cxnSpLocks noChangeShapeType="1"/>
                </p:cNvCxnSpPr>
                <p:nvPr/>
              </p:nvCxnSpPr>
              <p:spPr bwMode="auto">
                <a:xfrm>
                  <a:off x="2016" y="3528"/>
                  <a:ext cx="288" cy="0"/>
                </a:xfrm>
                <a:prstGeom prst="straightConnector1">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p:cNvGrpSpPr>
                <a:grpSpLocks/>
              </p:cNvGrpSpPr>
              <p:nvPr/>
            </p:nvGrpSpPr>
            <p:grpSpPr bwMode="auto">
              <a:xfrm>
                <a:off x="1488" y="3400"/>
                <a:ext cx="444" cy="456"/>
                <a:chOff x="4032" y="1672"/>
                <a:chExt cx="444" cy="456"/>
              </a:xfrm>
            </p:grpSpPr>
            <p:grpSp>
              <p:nvGrpSpPr>
                <p:cNvPr id="51" name="Group 50"/>
                <p:cNvGrpSpPr>
                  <a:grpSpLocks/>
                </p:cNvGrpSpPr>
                <p:nvPr/>
              </p:nvGrpSpPr>
              <p:grpSpPr bwMode="auto">
                <a:xfrm>
                  <a:off x="4176" y="1744"/>
                  <a:ext cx="227" cy="227"/>
                  <a:chOff x="4176" y="1744"/>
                  <a:chExt cx="227" cy="227"/>
                </a:xfrm>
              </p:grpSpPr>
              <p:cxnSp>
                <p:nvCxnSpPr>
                  <p:cNvPr id="54" name="AutoShape 59"/>
                  <p:cNvCxnSpPr>
                    <a:cxnSpLocks noChangeShapeType="1"/>
                  </p:cNvCxnSpPr>
                  <p:nvPr/>
                </p:nvCxnSpPr>
                <p:spPr bwMode="auto">
                  <a:xfrm flipV="1">
                    <a:off x="4176" y="1744"/>
                    <a:ext cx="0" cy="22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60"/>
                  <p:cNvCxnSpPr>
                    <a:cxnSpLocks noChangeShapeType="1"/>
                  </p:cNvCxnSpPr>
                  <p:nvPr/>
                </p:nvCxnSpPr>
                <p:spPr bwMode="auto">
                  <a:xfrm>
                    <a:off x="4176" y="1968"/>
                    <a:ext cx="2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Text Box 63"/>
                <p:cNvSpPr txBox="1">
                  <a:spLocks noChangeArrowheads="1"/>
                </p:cNvSpPr>
                <p:nvPr/>
              </p:nvSpPr>
              <p:spPr bwMode="auto">
                <a:xfrm>
                  <a:off x="4032" y="1672"/>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400"/>
                    <a:t>y</a:t>
                  </a:r>
                </a:p>
              </p:txBody>
            </p:sp>
            <p:sp>
              <p:nvSpPr>
                <p:cNvPr id="53" name="Text Box 64"/>
                <p:cNvSpPr txBox="1">
                  <a:spLocks noChangeArrowheads="1"/>
                </p:cNvSpPr>
                <p:nvPr/>
              </p:nvSpPr>
              <p:spPr bwMode="auto">
                <a:xfrm>
                  <a:off x="4304" y="1936"/>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GB" sz="1400"/>
                    <a:t>x</a:t>
                  </a:r>
                </a:p>
              </p:txBody>
            </p:sp>
          </p:grpSp>
        </p:grpSp>
      </p:grpSp>
      <p:sp>
        <p:nvSpPr>
          <p:cNvPr id="67" name="AutoShape 86"/>
          <p:cNvSpPr>
            <a:spLocks noChangeArrowheads="1"/>
          </p:cNvSpPr>
          <p:nvPr/>
        </p:nvSpPr>
        <p:spPr bwMode="auto">
          <a:xfrm>
            <a:off x="457200" y="3352800"/>
            <a:ext cx="1905000" cy="762000"/>
          </a:xfrm>
          <a:prstGeom prst="wedgeRoundRectCallout">
            <a:avLst>
              <a:gd name="adj1" fmla="val 76167"/>
              <a:gd name="adj2" fmla="val -328958"/>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Y – a very small distance</a:t>
            </a:r>
            <a:r>
              <a:rPr lang="en-GB" sz="2400"/>
              <a:t> </a:t>
            </a:r>
          </a:p>
        </p:txBody>
      </p:sp>
      <p:sp>
        <p:nvSpPr>
          <p:cNvPr id="68" name="AutoShape 82"/>
          <p:cNvSpPr>
            <a:spLocks noChangeArrowheads="1"/>
          </p:cNvSpPr>
          <p:nvPr/>
        </p:nvSpPr>
        <p:spPr bwMode="auto">
          <a:xfrm>
            <a:off x="6477000" y="152400"/>
            <a:ext cx="2133600" cy="635000"/>
          </a:xfrm>
          <a:prstGeom prst="wedgeRoundRectCallout">
            <a:avLst>
              <a:gd name="adj1" fmla="val -103796"/>
              <a:gd name="adj2" fmla="val 93750"/>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Two large parallel plates of area A</a:t>
            </a:r>
          </a:p>
        </p:txBody>
      </p:sp>
      <p:sp>
        <p:nvSpPr>
          <p:cNvPr id="69" name="AutoShape 87"/>
          <p:cNvSpPr>
            <a:spLocks noChangeArrowheads="1"/>
          </p:cNvSpPr>
          <p:nvPr/>
        </p:nvSpPr>
        <p:spPr bwMode="auto">
          <a:xfrm>
            <a:off x="6692900" y="1100822"/>
            <a:ext cx="2070100" cy="939800"/>
          </a:xfrm>
          <a:prstGeom prst="wedgeRoundRectCallout">
            <a:avLst>
              <a:gd name="adj1" fmla="val -181903"/>
              <a:gd name="adj2" fmla="val 143583"/>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Lower plate is set in motion with constant velocity</a:t>
            </a:r>
          </a:p>
        </p:txBody>
      </p:sp>
      <p:sp>
        <p:nvSpPr>
          <p:cNvPr id="70" name="AutoShape 88"/>
          <p:cNvSpPr>
            <a:spLocks noChangeArrowheads="1"/>
          </p:cNvSpPr>
          <p:nvPr/>
        </p:nvSpPr>
        <p:spPr bwMode="auto">
          <a:xfrm>
            <a:off x="6781800" y="2133600"/>
            <a:ext cx="2057400" cy="914400"/>
          </a:xfrm>
          <a:prstGeom prst="wedgeRoundRectCallout">
            <a:avLst>
              <a:gd name="adj1" fmla="val -198148"/>
              <a:gd name="adj2" fmla="val 167014"/>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The fluid start to move due to motion of the plate</a:t>
            </a:r>
          </a:p>
        </p:txBody>
      </p:sp>
      <p:sp>
        <p:nvSpPr>
          <p:cNvPr id="71" name="AutoShape 89"/>
          <p:cNvSpPr>
            <a:spLocks noChangeArrowheads="1"/>
          </p:cNvSpPr>
          <p:nvPr/>
        </p:nvSpPr>
        <p:spPr bwMode="auto">
          <a:xfrm>
            <a:off x="6858000" y="3581400"/>
            <a:ext cx="2057400" cy="1143000"/>
          </a:xfrm>
          <a:prstGeom prst="wedgeRoundRectCallout">
            <a:avLst>
              <a:gd name="adj1" fmla="val -197532"/>
              <a:gd name="adj2" fmla="val 119722"/>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After a while the fluid enter a steady state velocity profile</a:t>
            </a:r>
          </a:p>
        </p:txBody>
      </p:sp>
      <p:sp>
        <p:nvSpPr>
          <p:cNvPr id="72" name="AutoShape 90"/>
          <p:cNvSpPr>
            <a:spLocks noChangeArrowheads="1"/>
          </p:cNvSpPr>
          <p:nvPr/>
        </p:nvSpPr>
        <p:spPr bwMode="auto">
          <a:xfrm>
            <a:off x="6858000" y="4855478"/>
            <a:ext cx="2057400" cy="1104900"/>
          </a:xfrm>
          <a:prstGeom prst="wedgeRoundRectCallout">
            <a:avLst>
              <a:gd name="adj1" fmla="val -184106"/>
              <a:gd name="adj2" fmla="val 16523"/>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To maintain this steady state motion, a constant force F is required</a:t>
            </a:r>
          </a:p>
        </p:txBody>
      </p:sp>
    </p:spTree>
    <p:extLst>
      <p:ext uri="{BB962C8B-B14F-4D97-AF65-F5344CB8AC3E}">
        <p14:creationId xmlns:p14="http://schemas.microsoft.com/office/powerpoint/2010/main" val="2268948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2"/>
          <p:cNvSpPr txBox="1">
            <a:spLocks noGrp="1" noChangeArrowheads="1"/>
          </p:cNvSpPr>
          <p:nvPr>
            <p:ph idx="1"/>
          </p:nvPr>
        </p:nvSpPr>
        <p:spPr bwMode="auto">
          <a:xfrm>
            <a:off x="457200" y="228600"/>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50000"/>
              </a:spcBef>
            </a:pPr>
            <a:r>
              <a:rPr lang="en-GB" sz="2400" dirty="0">
                <a:latin typeface="Tahoma" pitchFamily="34" charset="0"/>
              </a:rPr>
              <a:t>The force may be expressed:</a:t>
            </a:r>
          </a:p>
        </p:txBody>
      </p:sp>
      <p:grpSp>
        <p:nvGrpSpPr>
          <p:cNvPr id="5" name="Group 4"/>
          <p:cNvGrpSpPr>
            <a:grpSpLocks/>
          </p:cNvGrpSpPr>
          <p:nvPr/>
        </p:nvGrpSpPr>
        <p:grpSpPr bwMode="auto">
          <a:xfrm>
            <a:off x="3771900" y="838200"/>
            <a:ext cx="1600200" cy="1219200"/>
            <a:chOff x="2832" y="1104"/>
            <a:chExt cx="1008" cy="768"/>
          </a:xfrm>
        </p:grpSpPr>
        <p:sp>
          <p:nvSpPr>
            <p:cNvPr id="6" name="Rectangle 5"/>
            <p:cNvSpPr>
              <a:spLocks noChangeArrowheads="1"/>
            </p:cNvSpPr>
            <p:nvPr/>
          </p:nvSpPr>
          <p:spPr bwMode="auto">
            <a:xfrm>
              <a:off x="2832" y="1104"/>
              <a:ext cx="1008" cy="76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6" y="1181"/>
              <a:ext cx="864"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 Box 1036"/>
          <p:cNvSpPr txBox="1">
            <a:spLocks noChangeArrowheads="1"/>
          </p:cNvSpPr>
          <p:nvPr/>
        </p:nvSpPr>
        <p:spPr bwMode="auto">
          <a:xfrm>
            <a:off x="914400" y="2209800"/>
            <a:ext cx="7315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2000" dirty="0">
                <a:latin typeface="Tahoma" pitchFamily="34" charset="0"/>
              </a:rPr>
              <a:t>The force </a:t>
            </a:r>
            <a:r>
              <a:rPr lang="en-GB" sz="2000" dirty="0" smtClean="0">
                <a:latin typeface="Tahoma" pitchFamily="34" charset="0"/>
              </a:rPr>
              <a:t>( F  ) per </a:t>
            </a:r>
            <a:r>
              <a:rPr lang="en-GB" sz="2000" dirty="0">
                <a:latin typeface="Tahoma" pitchFamily="34" charset="0"/>
              </a:rPr>
              <a:t>unit </a:t>
            </a:r>
            <a:r>
              <a:rPr lang="en-GB" sz="2000" dirty="0" smtClean="0">
                <a:latin typeface="Tahoma" pitchFamily="34" charset="0"/>
              </a:rPr>
              <a:t>area ( A ) is </a:t>
            </a:r>
            <a:r>
              <a:rPr lang="en-GB" sz="2000" dirty="0">
                <a:latin typeface="Tahoma" pitchFamily="34" charset="0"/>
              </a:rPr>
              <a:t>proportional  to the </a:t>
            </a:r>
            <a:r>
              <a:rPr lang="en-GB" sz="2000" dirty="0" smtClean="0">
                <a:latin typeface="Tahoma" pitchFamily="34" charset="0"/>
              </a:rPr>
              <a:t>velocity ( V ) </a:t>
            </a:r>
            <a:r>
              <a:rPr lang="en-GB" sz="2000" dirty="0">
                <a:latin typeface="Tahoma" pitchFamily="34" charset="0"/>
              </a:rPr>
              <a:t>in the distance </a:t>
            </a:r>
            <a:r>
              <a:rPr lang="en-GB" sz="2000" dirty="0" smtClean="0">
                <a:latin typeface="Tahoma" pitchFamily="34" charset="0"/>
              </a:rPr>
              <a:t> ( Y ) ; </a:t>
            </a:r>
            <a:r>
              <a:rPr lang="en-GB" sz="2000" dirty="0">
                <a:latin typeface="Tahoma" pitchFamily="34" charset="0"/>
              </a:rPr>
              <a:t>the constant of proportionally     is called the </a:t>
            </a:r>
            <a:r>
              <a:rPr lang="en-GB" sz="2000" i="1" dirty="0">
                <a:latin typeface="Tahoma" pitchFamily="34" charset="0"/>
              </a:rPr>
              <a:t>viscosity</a:t>
            </a:r>
            <a:r>
              <a:rPr lang="en-GB" sz="2000" dirty="0">
                <a:latin typeface="Tahoma" pitchFamily="34" charset="0"/>
              </a:rPr>
              <a:t> of the fluid.</a:t>
            </a: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920663"/>
            <a:ext cx="28559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a:grpSpLocks/>
          </p:cNvGrpSpPr>
          <p:nvPr/>
        </p:nvGrpSpPr>
        <p:grpSpPr bwMode="auto">
          <a:xfrm>
            <a:off x="3771900" y="3505200"/>
            <a:ext cx="1600200" cy="1219200"/>
            <a:chOff x="2864" y="2688"/>
            <a:chExt cx="1008" cy="768"/>
          </a:xfrm>
        </p:grpSpPr>
        <p:sp>
          <p:nvSpPr>
            <p:cNvPr id="11" name="Rectangle 10"/>
            <p:cNvSpPr>
              <a:spLocks noChangeArrowheads="1"/>
            </p:cNvSpPr>
            <p:nvPr/>
          </p:nvSpPr>
          <p:spPr bwMode="auto">
            <a:xfrm>
              <a:off x="2864" y="2688"/>
              <a:ext cx="1008" cy="76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1" y="2784"/>
              <a:ext cx="813" cy="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1189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Grp="1" noChangeArrowheads="1"/>
          </p:cNvSpPr>
          <p:nvPr>
            <p:ph idx="1"/>
          </p:nvPr>
        </p:nvSpPr>
        <p:spPr bwMode="auto">
          <a:xfrm>
            <a:off x="457200" y="381000"/>
            <a:ext cx="8229600" cy="574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Also used is the so called Newton`s equation of viscosity:</a:t>
            </a:r>
            <a:endParaRPr lang="en-GB" sz="2400"/>
          </a:p>
        </p:txBody>
      </p:sp>
      <p:grpSp>
        <p:nvGrpSpPr>
          <p:cNvPr id="5" name="Group 4"/>
          <p:cNvGrpSpPr>
            <a:grpSpLocks/>
          </p:cNvGrpSpPr>
          <p:nvPr/>
        </p:nvGrpSpPr>
        <p:grpSpPr bwMode="auto">
          <a:xfrm>
            <a:off x="3733800" y="877887"/>
            <a:ext cx="1676400" cy="950913"/>
            <a:chOff x="3552" y="528"/>
            <a:chExt cx="1056" cy="599"/>
          </a:xfrm>
        </p:grpSpPr>
        <p:sp>
          <p:nvSpPr>
            <p:cNvPr id="6" name="Rectangle 5"/>
            <p:cNvSpPr>
              <a:spLocks noChangeArrowheads="1"/>
            </p:cNvSpPr>
            <p:nvPr/>
          </p:nvSpPr>
          <p:spPr bwMode="auto">
            <a:xfrm>
              <a:off x="3552" y="528"/>
              <a:ext cx="1056" cy="576"/>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 y="552"/>
              <a:ext cx="872" cy="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AutoShape 10"/>
          <p:cNvSpPr>
            <a:spLocks noChangeArrowheads="1"/>
          </p:cNvSpPr>
          <p:nvPr/>
        </p:nvSpPr>
        <p:spPr bwMode="auto">
          <a:xfrm>
            <a:off x="1905000" y="1752600"/>
            <a:ext cx="1219200" cy="609600"/>
          </a:xfrm>
          <a:prstGeom prst="wedgeRoundRectCallout">
            <a:avLst>
              <a:gd name="adj1" fmla="val 110157"/>
              <a:gd name="adj2" fmla="val -95574"/>
              <a:gd name="adj3" fmla="val 16667"/>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The shear stress</a:t>
            </a:r>
          </a:p>
        </p:txBody>
      </p:sp>
      <p:sp>
        <p:nvSpPr>
          <p:cNvPr id="9" name="AutoShape 13"/>
          <p:cNvSpPr>
            <a:spLocks noChangeArrowheads="1"/>
          </p:cNvSpPr>
          <p:nvPr/>
        </p:nvSpPr>
        <p:spPr bwMode="auto">
          <a:xfrm>
            <a:off x="3581400" y="1981200"/>
            <a:ext cx="1219200" cy="609600"/>
          </a:xfrm>
          <a:prstGeom prst="wedgeRoundRectCallout">
            <a:avLst>
              <a:gd name="adj1" fmla="val 17449"/>
              <a:gd name="adj2" fmla="val -121093"/>
              <a:gd name="adj3" fmla="val 16667"/>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The fluid viscosity</a:t>
            </a:r>
          </a:p>
        </p:txBody>
      </p:sp>
      <p:sp>
        <p:nvSpPr>
          <p:cNvPr id="10" name="AutoShape 14"/>
          <p:cNvSpPr>
            <a:spLocks noChangeArrowheads="1"/>
          </p:cNvSpPr>
          <p:nvPr/>
        </p:nvSpPr>
        <p:spPr bwMode="auto">
          <a:xfrm>
            <a:off x="5562600" y="1828800"/>
            <a:ext cx="1371600" cy="914400"/>
          </a:xfrm>
          <a:prstGeom prst="wedgeRoundRectCallout">
            <a:avLst>
              <a:gd name="adj1" fmla="val -85764"/>
              <a:gd name="adj2" fmla="val -113194"/>
              <a:gd name="adj3" fmla="val 16667"/>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The fluid velocity in x- direction</a:t>
            </a:r>
          </a:p>
        </p:txBody>
      </p:sp>
      <p:sp>
        <p:nvSpPr>
          <p:cNvPr id="11" name="Text Box 16"/>
          <p:cNvSpPr txBox="1">
            <a:spLocks noChangeArrowheads="1"/>
          </p:cNvSpPr>
          <p:nvPr/>
        </p:nvSpPr>
        <p:spPr bwMode="auto">
          <a:xfrm>
            <a:off x="838200" y="27432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The dimensions:</a:t>
            </a:r>
            <a:endParaRPr lang="en-GB" sz="2400"/>
          </a:p>
        </p:txBody>
      </p:sp>
      <p:grpSp>
        <p:nvGrpSpPr>
          <p:cNvPr id="12" name="Group 11"/>
          <p:cNvGrpSpPr>
            <a:grpSpLocks/>
          </p:cNvGrpSpPr>
          <p:nvPr/>
        </p:nvGrpSpPr>
        <p:grpSpPr bwMode="auto">
          <a:xfrm>
            <a:off x="977900" y="3200400"/>
            <a:ext cx="3810000" cy="1219200"/>
            <a:chOff x="1056" y="2016"/>
            <a:chExt cx="2400" cy="768"/>
          </a:xfrm>
        </p:grpSpPr>
        <p:sp>
          <p:nvSpPr>
            <p:cNvPr id="25" name="Rectangle 24"/>
            <p:cNvSpPr>
              <a:spLocks noChangeArrowheads="1"/>
            </p:cNvSpPr>
            <p:nvPr/>
          </p:nvSpPr>
          <p:spPr bwMode="auto">
            <a:xfrm>
              <a:off x="1056" y="2016"/>
              <a:ext cx="2400" cy="76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2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6" y="2080"/>
              <a:ext cx="2276" cy="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a:grpSpLocks/>
          </p:cNvGrpSpPr>
          <p:nvPr/>
        </p:nvGrpSpPr>
        <p:grpSpPr bwMode="auto">
          <a:xfrm>
            <a:off x="5346700" y="3200400"/>
            <a:ext cx="2819400" cy="1219200"/>
            <a:chOff x="3808" y="2016"/>
            <a:chExt cx="1776" cy="768"/>
          </a:xfrm>
        </p:grpSpPr>
        <p:sp>
          <p:nvSpPr>
            <p:cNvPr id="23" name="Rectangle 22"/>
            <p:cNvSpPr>
              <a:spLocks noChangeArrowheads="1"/>
            </p:cNvSpPr>
            <p:nvPr/>
          </p:nvSpPr>
          <p:spPr bwMode="auto">
            <a:xfrm>
              <a:off x="3808" y="2016"/>
              <a:ext cx="1776" cy="76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24"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4" y="2088"/>
              <a:ext cx="1728"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 Box 21"/>
          <p:cNvSpPr txBox="1">
            <a:spLocks noChangeArrowheads="1"/>
          </p:cNvSpPr>
          <p:nvPr/>
        </p:nvSpPr>
        <p:spPr bwMode="auto">
          <a:xfrm>
            <a:off x="4787900" y="3606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And</a:t>
            </a:r>
            <a:endParaRPr lang="en-GB" sz="2400"/>
          </a:p>
        </p:txBody>
      </p:sp>
      <p:sp>
        <p:nvSpPr>
          <p:cNvPr id="15" name="Text Box 20"/>
          <p:cNvSpPr txBox="1">
            <a:spLocks noChangeArrowheads="1"/>
          </p:cNvSpPr>
          <p:nvPr/>
        </p:nvSpPr>
        <p:spPr bwMode="auto">
          <a:xfrm>
            <a:off x="1041400" y="49149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By definition:</a:t>
            </a:r>
            <a:endParaRPr lang="en-GB" sz="2400"/>
          </a:p>
        </p:txBody>
      </p:sp>
      <p:grpSp>
        <p:nvGrpSpPr>
          <p:cNvPr id="16" name="Group 15"/>
          <p:cNvGrpSpPr>
            <a:grpSpLocks/>
          </p:cNvGrpSpPr>
          <p:nvPr/>
        </p:nvGrpSpPr>
        <p:grpSpPr bwMode="auto">
          <a:xfrm>
            <a:off x="2590800" y="4648200"/>
            <a:ext cx="3962400" cy="838200"/>
            <a:chOff x="2072" y="2928"/>
            <a:chExt cx="2496" cy="528"/>
          </a:xfrm>
        </p:grpSpPr>
        <p:sp>
          <p:nvSpPr>
            <p:cNvPr id="21" name="Rectangle 20"/>
            <p:cNvSpPr>
              <a:spLocks noChangeArrowheads="1"/>
            </p:cNvSpPr>
            <p:nvPr/>
          </p:nvSpPr>
          <p:spPr bwMode="auto">
            <a:xfrm>
              <a:off x="2072" y="2928"/>
              <a:ext cx="2496" cy="52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4" y="3000"/>
              <a:ext cx="2448"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 Box 25"/>
          <p:cNvSpPr txBox="1">
            <a:spLocks noChangeArrowheads="1"/>
          </p:cNvSpPr>
          <p:nvPr/>
        </p:nvSpPr>
        <p:spPr bwMode="auto">
          <a:xfrm>
            <a:off x="1054100" y="5740400"/>
            <a:ext cx="3048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Explicit:</a:t>
            </a:r>
            <a:endParaRPr lang="en-GB" sz="2400"/>
          </a:p>
        </p:txBody>
      </p:sp>
      <p:grpSp>
        <p:nvGrpSpPr>
          <p:cNvPr id="18" name="Group 17"/>
          <p:cNvGrpSpPr>
            <a:grpSpLocks/>
          </p:cNvGrpSpPr>
          <p:nvPr/>
        </p:nvGrpSpPr>
        <p:grpSpPr bwMode="auto">
          <a:xfrm>
            <a:off x="2044700" y="5638800"/>
            <a:ext cx="1828800" cy="533400"/>
            <a:chOff x="1728" y="3552"/>
            <a:chExt cx="1152" cy="336"/>
          </a:xfrm>
        </p:grpSpPr>
        <p:sp>
          <p:nvSpPr>
            <p:cNvPr id="19" name="Rectangle 18"/>
            <p:cNvSpPr>
              <a:spLocks noChangeArrowheads="1"/>
            </p:cNvSpPr>
            <p:nvPr/>
          </p:nvSpPr>
          <p:spPr bwMode="auto">
            <a:xfrm>
              <a:off x="1728" y="3552"/>
              <a:ext cx="1152" cy="336"/>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20"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6" y="3616"/>
              <a:ext cx="960"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83402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endParaRPr lang="en-US" dirty="0"/>
          </a:p>
        </p:txBody>
      </p:sp>
      <p:grpSp>
        <p:nvGrpSpPr>
          <p:cNvPr id="4" name="Group 3"/>
          <p:cNvGrpSpPr>
            <a:grpSpLocks/>
          </p:cNvGrpSpPr>
          <p:nvPr/>
        </p:nvGrpSpPr>
        <p:grpSpPr bwMode="auto">
          <a:xfrm>
            <a:off x="1066800" y="1130300"/>
            <a:ext cx="7010400" cy="4597400"/>
            <a:chOff x="1104" y="528"/>
            <a:chExt cx="4416" cy="2896"/>
          </a:xfrm>
        </p:grpSpPr>
        <p:sp>
          <p:nvSpPr>
            <p:cNvPr id="5" name="Rectangle 4"/>
            <p:cNvSpPr>
              <a:spLocks noChangeArrowheads="1"/>
            </p:cNvSpPr>
            <p:nvPr/>
          </p:nvSpPr>
          <p:spPr bwMode="auto">
            <a:xfrm>
              <a:off x="1104" y="544"/>
              <a:ext cx="4416" cy="2880"/>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6" name="Text Box 7"/>
            <p:cNvSpPr txBox="1">
              <a:spLocks noChangeArrowheads="1"/>
            </p:cNvSpPr>
            <p:nvPr/>
          </p:nvSpPr>
          <p:spPr bwMode="auto">
            <a:xfrm>
              <a:off x="1153" y="528"/>
              <a:ext cx="2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Typical values of viscosity of some fluids:</a:t>
              </a:r>
            </a:p>
          </p:txBody>
        </p:sp>
        <p:sp>
          <p:nvSpPr>
            <p:cNvPr id="7" name="Rectangle 6"/>
            <p:cNvSpPr>
              <a:spLocks noChangeArrowheads="1"/>
            </p:cNvSpPr>
            <p:nvPr/>
          </p:nvSpPr>
          <p:spPr bwMode="auto">
            <a:xfrm>
              <a:off x="4398" y="3010"/>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218</a:t>
              </a:r>
            </a:p>
          </p:txBody>
        </p:sp>
        <p:sp>
          <p:nvSpPr>
            <p:cNvPr id="8" name="Rectangle 7"/>
            <p:cNvSpPr>
              <a:spLocks noChangeArrowheads="1"/>
            </p:cNvSpPr>
            <p:nvPr/>
          </p:nvSpPr>
          <p:spPr bwMode="auto">
            <a:xfrm>
              <a:off x="3324" y="3010"/>
              <a:ext cx="107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0,284</a:t>
              </a:r>
            </a:p>
          </p:txBody>
        </p:sp>
        <p:sp>
          <p:nvSpPr>
            <p:cNvPr id="9" name="Rectangle 8"/>
            <p:cNvSpPr>
              <a:spLocks noChangeArrowheads="1"/>
            </p:cNvSpPr>
            <p:nvPr/>
          </p:nvSpPr>
          <p:spPr bwMode="auto">
            <a:xfrm>
              <a:off x="2251" y="3010"/>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0,17</a:t>
              </a:r>
            </a:p>
          </p:txBody>
        </p:sp>
        <p:sp>
          <p:nvSpPr>
            <p:cNvPr id="10" name="Rectangle 9"/>
            <p:cNvSpPr>
              <a:spLocks noChangeArrowheads="1"/>
            </p:cNvSpPr>
            <p:nvPr/>
          </p:nvSpPr>
          <p:spPr bwMode="auto">
            <a:xfrm>
              <a:off x="1178" y="3010"/>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100</a:t>
              </a:r>
            </a:p>
          </p:txBody>
        </p:sp>
        <p:sp>
          <p:nvSpPr>
            <p:cNvPr id="11" name="Rectangle 10"/>
            <p:cNvSpPr>
              <a:spLocks noChangeArrowheads="1"/>
            </p:cNvSpPr>
            <p:nvPr/>
          </p:nvSpPr>
          <p:spPr bwMode="auto">
            <a:xfrm>
              <a:off x="4398" y="2645"/>
              <a:ext cx="10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209</a:t>
              </a:r>
            </a:p>
          </p:txBody>
        </p:sp>
        <p:sp>
          <p:nvSpPr>
            <p:cNvPr id="12" name="Rectangle 11"/>
            <p:cNvSpPr>
              <a:spLocks noChangeArrowheads="1"/>
            </p:cNvSpPr>
            <p:nvPr/>
          </p:nvSpPr>
          <p:spPr bwMode="auto">
            <a:xfrm>
              <a:off x="3324" y="2645"/>
              <a:ext cx="10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0,357</a:t>
              </a:r>
            </a:p>
          </p:txBody>
        </p:sp>
        <p:sp>
          <p:nvSpPr>
            <p:cNvPr id="13" name="Rectangle 12"/>
            <p:cNvSpPr>
              <a:spLocks noChangeArrowheads="1"/>
            </p:cNvSpPr>
            <p:nvPr/>
          </p:nvSpPr>
          <p:spPr bwMode="auto">
            <a:xfrm>
              <a:off x="2251" y="2645"/>
              <a:ext cx="10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0,30</a:t>
              </a:r>
            </a:p>
          </p:txBody>
        </p:sp>
        <p:sp>
          <p:nvSpPr>
            <p:cNvPr id="14" name="Rectangle 13"/>
            <p:cNvSpPr>
              <a:spLocks noChangeArrowheads="1"/>
            </p:cNvSpPr>
            <p:nvPr/>
          </p:nvSpPr>
          <p:spPr bwMode="auto">
            <a:xfrm>
              <a:off x="1178" y="2645"/>
              <a:ext cx="10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80</a:t>
              </a:r>
            </a:p>
          </p:txBody>
        </p:sp>
        <p:sp>
          <p:nvSpPr>
            <p:cNvPr id="15" name="Rectangle 14"/>
            <p:cNvSpPr>
              <a:spLocks noChangeArrowheads="1"/>
            </p:cNvSpPr>
            <p:nvPr/>
          </p:nvSpPr>
          <p:spPr bwMode="auto">
            <a:xfrm>
              <a:off x="4398" y="2279"/>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200</a:t>
              </a:r>
            </a:p>
          </p:txBody>
        </p:sp>
        <p:sp>
          <p:nvSpPr>
            <p:cNvPr id="16" name="Rectangle 15"/>
            <p:cNvSpPr>
              <a:spLocks noChangeArrowheads="1"/>
            </p:cNvSpPr>
            <p:nvPr/>
          </p:nvSpPr>
          <p:spPr bwMode="auto">
            <a:xfrm>
              <a:off x="3324" y="2279"/>
              <a:ext cx="107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0,469</a:t>
              </a:r>
            </a:p>
          </p:txBody>
        </p:sp>
        <p:sp>
          <p:nvSpPr>
            <p:cNvPr id="17" name="Rectangle 16"/>
            <p:cNvSpPr>
              <a:spLocks noChangeArrowheads="1"/>
            </p:cNvSpPr>
            <p:nvPr/>
          </p:nvSpPr>
          <p:spPr bwMode="auto">
            <a:xfrm>
              <a:off x="2251" y="2279"/>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0,80</a:t>
              </a:r>
            </a:p>
          </p:txBody>
        </p:sp>
        <p:sp>
          <p:nvSpPr>
            <p:cNvPr id="18" name="Rectangle 17"/>
            <p:cNvSpPr>
              <a:spLocks noChangeArrowheads="1"/>
            </p:cNvSpPr>
            <p:nvPr/>
          </p:nvSpPr>
          <p:spPr bwMode="auto">
            <a:xfrm>
              <a:off x="1178" y="2279"/>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60</a:t>
              </a:r>
            </a:p>
          </p:txBody>
        </p:sp>
        <p:sp>
          <p:nvSpPr>
            <p:cNvPr id="19" name="Rectangle 18"/>
            <p:cNvSpPr>
              <a:spLocks noChangeArrowheads="1"/>
            </p:cNvSpPr>
            <p:nvPr/>
          </p:nvSpPr>
          <p:spPr bwMode="auto">
            <a:xfrm>
              <a:off x="4398" y="1913"/>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190</a:t>
              </a:r>
            </a:p>
          </p:txBody>
        </p:sp>
        <p:sp>
          <p:nvSpPr>
            <p:cNvPr id="20" name="Rectangle 19"/>
            <p:cNvSpPr>
              <a:spLocks noChangeArrowheads="1"/>
            </p:cNvSpPr>
            <p:nvPr/>
          </p:nvSpPr>
          <p:spPr bwMode="auto">
            <a:xfrm>
              <a:off x="3324" y="1913"/>
              <a:ext cx="107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0,656</a:t>
              </a:r>
            </a:p>
          </p:txBody>
        </p:sp>
        <p:sp>
          <p:nvSpPr>
            <p:cNvPr id="21" name="Rectangle 20"/>
            <p:cNvSpPr>
              <a:spLocks noChangeArrowheads="1"/>
            </p:cNvSpPr>
            <p:nvPr/>
          </p:nvSpPr>
          <p:spPr bwMode="auto">
            <a:xfrm>
              <a:off x="2251" y="1913"/>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2,31</a:t>
              </a:r>
            </a:p>
          </p:txBody>
        </p:sp>
        <p:sp>
          <p:nvSpPr>
            <p:cNvPr id="22" name="Rectangle 21"/>
            <p:cNvSpPr>
              <a:spLocks noChangeArrowheads="1"/>
            </p:cNvSpPr>
            <p:nvPr/>
          </p:nvSpPr>
          <p:spPr bwMode="auto">
            <a:xfrm>
              <a:off x="1178" y="1913"/>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40</a:t>
              </a:r>
            </a:p>
          </p:txBody>
        </p:sp>
        <p:sp>
          <p:nvSpPr>
            <p:cNvPr id="23" name="Rectangle 22"/>
            <p:cNvSpPr>
              <a:spLocks noChangeArrowheads="1"/>
            </p:cNvSpPr>
            <p:nvPr/>
          </p:nvSpPr>
          <p:spPr bwMode="auto">
            <a:xfrm>
              <a:off x="4398" y="1547"/>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181</a:t>
              </a:r>
            </a:p>
          </p:txBody>
        </p:sp>
        <p:sp>
          <p:nvSpPr>
            <p:cNvPr id="24" name="Rectangle 23"/>
            <p:cNvSpPr>
              <a:spLocks noChangeArrowheads="1"/>
            </p:cNvSpPr>
            <p:nvPr/>
          </p:nvSpPr>
          <p:spPr bwMode="auto">
            <a:xfrm>
              <a:off x="3324" y="1547"/>
              <a:ext cx="107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1,005</a:t>
              </a:r>
            </a:p>
          </p:txBody>
        </p:sp>
        <p:sp>
          <p:nvSpPr>
            <p:cNvPr id="25" name="Rectangle 24"/>
            <p:cNvSpPr>
              <a:spLocks noChangeArrowheads="1"/>
            </p:cNvSpPr>
            <p:nvPr/>
          </p:nvSpPr>
          <p:spPr bwMode="auto">
            <a:xfrm>
              <a:off x="2251" y="1547"/>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9,86</a:t>
              </a:r>
            </a:p>
          </p:txBody>
        </p:sp>
        <p:sp>
          <p:nvSpPr>
            <p:cNvPr id="26" name="Rectangle 25"/>
            <p:cNvSpPr>
              <a:spLocks noChangeArrowheads="1"/>
            </p:cNvSpPr>
            <p:nvPr/>
          </p:nvSpPr>
          <p:spPr bwMode="auto">
            <a:xfrm>
              <a:off x="1178" y="1547"/>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20</a:t>
              </a:r>
            </a:p>
          </p:txBody>
        </p:sp>
        <p:sp>
          <p:nvSpPr>
            <p:cNvPr id="27" name="Rectangle 26"/>
            <p:cNvSpPr>
              <a:spLocks noChangeArrowheads="1"/>
            </p:cNvSpPr>
            <p:nvPr/>
          </p:nvSpPr>
          <p:spPr bwMode="auto">
            <a:xfrm>
              <a:off x="4398" y="1182"/>
              <a:ext cx="10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171</a:t>
              </a:r>
            </a:p>
          </p:txBody>
        </p:sp>
        <p:sp>
          <p:nvSpPr>
            <p:cNvPr id="28" name="Rectangle 27"/>
            <p:cNvSpPr>
              <a:spLocks noChangeArrowheads="1"/>
            </p:cNvSpPr>
            <p:nvPr/>
          </p:nvSpPr>
          <p:spPr bwMode="auto">
            <a:xfrm>
              <a:off x="3324" y="1182"/>
              <a:ext cx="10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1,792</a:t>
              </a:r>
            </a:p>
          </p:txBody>
        </p:sp>
        <p:sp>
          <p:nvSpPr>
            <p:cNvPr id="29" name="Rectangle 28"/>
            <p:cNvSpPr>
              <a:spLocks noChangeArrowheads="1"/>
            </p:cNvSpPr>
            <p:nvPr/>
          </p:nvSpPr>
          <p:spPr bwMode="auto">
            <a:xfrm>
              <a:off x="2251" y="1182"/>
              <a:ext cx="10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53,00</a:t>
              </a:r>
            </a:p>
          </p:txBody>
        </p:sp>
        <p:sp>
          <p:nvSpPr>
            <p:cNvPr id="30" name="Rectangle 29"/>
            <p:cNvSpPr>
              <a:spLocks noChangeArrowheads="1"/>
            </p:cNvSpPr>
            <p:nvPr/>
          </p:nvSpPr>
          <p:spPr bwMode="auto">
            <a:xfrm>
              <a:off x="1178" y="1182"/>
              <a:ext cx="107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a:latin typeface="Tahoma" pitchFamily="34" charset="0"/>
                </a:rPr>
                <a:t>0</a:t>
              </a:r>
            </a:p>
          </p:txBody>
        </p:sp>
        <p:sp>
          <p:nvSpPr>
            <p:cNvPr id="31" name="Rectangle 30"/>
            <p:cNvSpPr>
              <a:spLocks noChangeArrowheads="1"/>
            </p:cNvSpPr>
            <p:nvPr/>
          </p:nvSpPr>
          <p:spPr bwMode="auto">
            <a:xfrm>
              <a:off x="4398" y="816"/>
              <a:ext cx="112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sz="1600">
                  <a:latin typeface="Tahoma" pitchFamily="34" charset="0"/>
                </a:rPr>
                <a:t>Viscosity Air, Micro Poise[    p]</a:t>
              </a:r>
            </a:p>
          </p:txBody>
        </p:sp>
        <p:sp>
          <p:nvSpPr>
            <p:cNvPr id="32" name="Rectangle 31"/>
            <p:cNvSpPr>
              <a:spLocks noChangeArrowheads="1"/>
            </p:cNvSpPr>
            <p:nvPr/>
          </p:nvSpPr>
          <p:spPr bwMode="auto">
            <a:xfrm>
              <a:off x="3324" y="816"/>
              <a:ext cx="107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sz="1600">
                  <a:latin typeface="Tahoma" pitchFamily="34" charset="0"/>
                </a:rPr>
                <a:t>Viscosity Water, centiPoise[cp]</a:t>
              </a:r>
            </a:p>
          </p:txBody>
        </p:sp>
        <p:sp>
          <p:nvSpPr>
            <p:cNvPr id="33" name="Rectangle 32"/>
            <p:cNvSpPr>
              <a:spLocks noChangeArrowheads="1"/>
            </p:cNvSpPr>
            <p:nvPr/>
          </p:nvSpPr>
          <p:spPr bwMode="auto">
            <a:xfrm>
              <a:off x="2251" y="816"/>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sz="1600">
                  <a:latin typeface="Tahoma" pitchFamily="34" charset="0"/>
                </a:rPr>
                <a:t>Viscosity Castor Oil, Poise[p]</a:t>
              </a:r>
              <a:endParaRPr lang="en-GB">
                <a:latin typeface="Tahoma" pitchFamily="34" charset="0"/>
              </a:endParaRPr>
            </a:p>
          </p:txBody>
        </p:sp>
        <p:sp>
          <p:nvSpPr>
            <p:cNvPr id="34" name="Rectangle 33"/>
            <p:cNvSpPr>
              <a:spLocks noChangeArrowheads="1"/>
            </p:cNvSpPr>
            <p:nvPr/>
          </p:nvSpPr>
          <p:spPr bwMode="auto">
            <a:xfrm>
              <a:off x="1178" y="816"/>
              <a:ext cx="1073"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20000"/>
                </a:spcBef>
                <a:buClr>
                  <a:schemeClr val="tx1"/>
                </a:buClr>
              </a:pPr>
              <a:r>
                <a:rPr lang="en-GB" sz="1600">
                  <a:latin typeface="Tahoma" pitchFamily="34" charset="0"/>
                </a:rPr>
                <a:t>Temperature Celsius</a:t>
              </a:r>
              <a:endParaRPr lang="en-GB">
                <a:latin typeface="Tahoma" pitchFamily="34" charset="0"/>
              </a:endParaRPr>
            </a:p>
          </p:txBody>
        </p:sp>
        <p:sp>
          <p:nvSpPr>
            <p:cNvPr id="35" name="Line 81"/>
            <p:cNvSpPr>
              <a:spLocks noChangeShapeType="1"/>
            </p:cNvSpPr>
            <p:nvPr/>
          </p:nvSpPr>
          <p:spPr bwMode="auto">
            <a:xfrm>
              <a:off x="1178" y="816"/>
              <a:ext cx="4293"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6" name="Line 82"/>
            <p:cNvSpPr>
              <a:spLocks noChangeShapeType="1"/>
            </p:cNvSpPr>
            <p:nvPr/>
          </p:nvSpPr>
          <p:spPr bwMode="auto">
            <a:xfrm>
              <a:off x="1178" y="1182"/>
              <a:ext cx="42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7" name="Line 83"/>
            <p:cNvSpPr>
              <a:spLocks noChangeShapeType="1"/>
            </p:cNvSpPr>
            <p:nvPr/>
          </p:nvSpPr>
          <p:spPr bwMode="auto">
            <a:xfrm>
              <a:off x="1178" y="1547"/>
              <a:ext cx="42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8" name="Line 84"/>
            <p:cNvSpPr>
              <a:spLocks noChangeShapeType="1"/>
            </p:cNvSpPr>
            <p:nvPr/>
          </p:nvSpPr>
          <p:spPr bwMode="auto">
            <a:xfrm>
              <a:off x="1178" y="1913"/>
              <a:ext cx="42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9" name="Line 85"/>
            <p:cNvSpPr>
              <a:spLocks noChangeShapeType="1"/>
            </p:cNvSpPr>
            <p:nvPr/>
          </p:nvSpPr>
          <p:spPr bwMode="auto">
            <a:xfrm>
              <a:off x="1178" y="2279"/>
              <a:ext cx="42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0" name="Line 86"/>
            <p:cNvSpPr>
              <a:spLocks noChangeShapeType="1"/>
            </p:cNvSpPr>
            <p:nvPr/>
          </p:nvSpPr>
          <p:spPr bwMode="auto">
            <a:xfrm>
              <a:off x="1178" y="2645"/>
              <a:ext cx="42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1" name="Line 87"/>
            <p:cNvSpPr>
              <a:spLocks noChangeShapeType="1"/>
            </p:cNvSpPr>
            <p:nvPr/>
          </p:nvSpPr>
          <p:spPr bwMode="auto">
            <a:xfrm>
              <a:off x="1178" y="3010"/>
              <a:ext cx="429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2" name="Line 88"/>
            <p:cNvSpPr>
              <a:spLocks noChangeShapeType="1"/>
            </p:cNvSpPr>
            <p:nvPr/>
          </p:nvSpPr>
          <p:spPr bwMode="auto">
            <a:xfrm>
              <a:off x="1178" y="3376"/>
              <a:ext cx="4293"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3" name="Line 89"/>
            <p:cNvSpPr>
              <a:spLocks noChangeShapeType="1"/>
            </p:cNvSpPr>
            <p:nvPr/>
          </p:nvSpPr>
          <p:spPr bwMode="auto">
            <a:xfrm>
              <a:off x="1178" y="816"/>
              <a:ext cx="0" cy="25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4" name="Line 90"/>
            <p:cNvSpPr>
              <a:spLocks noChangeShapeType="1"/>
            </p:cNvSpPr>
            <p:nvPr/>
          </p:nvSpPr>
          <p:spPr bwMode="auto">
            <a:xfrm>
              <a:off x="2251" y="816"/>
              <a:ext cx="0" cy="25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5" name="Line 91"/>
            <p:cNvSpPr>
              <a:spLocks noChangeShapeType="1"/>
            </p:cNvSpPr>
            <p:nvPr/>
          </p:nvSpPr>
          <p:spPr bwMode="auto">
            <a:xfrm>
              <a:off x="3324" y="816"/>
              <a:ext cx="0" cy="25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6" name="Line 92"/>
            <p:cNvSpPr>
              <a:spLocks noChangeShapeType="1"/>
            </p:cNvSpPr>
            <p:nvPr/>
          </p:nvSpPr>
          <p:spPr bwMode="auto">
            <a:xfrm>
              <a:off x="4398" y="816"/>
              <a:ext cx="0" cy="25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47" name="Line 93"/>
            <p:cNvSpPr>
              <a:spLocks noChangeShapeType="1"/>
            </p:cNvSpPr>
            <p:nvPr/>
          </p:nvSpPr>
          <p:spPr bwMode="auto">
            <a:xfrm>
              <a:off x="5471" y="816"/>
              <a:ext cx="0" cy="25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48" name="Picture 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 y="1032"/>
              <a:ext cx="1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32461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04800" y="76200"/>
            <a:ext cx="82296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2000" b="1">
                <a:solidFill>
                  <a:srgbClr val="0000FF"/>
                </a:solidFill>
                <a:latin typeface="+mj-lt"/>
                <a:ea typeface="+mj-ea"/>
                <a:cs typeface="+mj-cs"/>
              </a:defRPr>
            </a:lvl1pPr>
            <a:lvl2pPr algn="l" rtl="0" fontAlgn="base">
              <a:spcBef>
                <a:spcPct val="0"/>
              </a:spcBef>
              <a:spcAft>
                <a:spcPct val="0"/>
              </a:spcAft>
              <a:defRPr sz="2000" b="1">
                <a:solidFill>
                  <a:srgbClr val="0000FF"/>
                </a:solidFill>
                <a:latin typeface="Tahoma" pitchFamily="34" charset="0"/>
              </a:defRPr>
            </a:lvl2pPr>
            <a:lvl3pPr algn="l" rtl="0" fontAlgn="base">
              <a:spcBef>
                <a:spcPct val="0"/>
              </a:spcBef>
              <a:spcAft>
                <a:spcPct val="0"/>
              </a:spcAft>
              <a:defRPr sz="2000" b="1">
                <a:solidFill>
                  <a:srgbClr val="0000FF"/>
                </a:solidFill>
                <a:latin typeface="Tahoma" pitchFamily="34" charset="0"/>
              </a:defRPr>
            </a:lvl3pPr>
            <a:lvl4pPr algn="l" rtl="0" fontAlgn="base">
              <a:spcBef>
                <a:spcPct val="0"/>
              </a:spcBef>
              <a:spcAft>
                <a:spcPct val="0"/>
              </a:spcAft>
              <a:defRPr sz="2000" b="1">
                <a:solidFill>
                  <a:srgbClr val="0000FF"/>
                </a:solidFill>
                <a:latin typeface="Tahoma" pitchFamily="34" charset="0"/>
              </a:defRPr>
            </a:lvl4pPr>
            <a:lvl5pPr algn="l" rtl="0" fontAlgn="base">
              <a:spcBef>
                <a:spcPct val="0"/>
              </a:spcBef>
              <a:spcAft>
                <a:spcPct val="0"/>
              </a:spcAft>
              <a:defRPr sz="2000" b="1">
                <a:solidFill>
                  <a:srgbClr val="0000FF"/>
                </a:solidFill>
                <a:latin typeface="Tahoma" pitchFamily="34" charset="0"/>
              </a:defRPr>
            </a:lvl5pPr>
            <a:lvl6pPr marL="457200" algn="l" rtl="0" fontAlgn="base">
              <a:spcBef>
                <a:spcPct val="0"/>
              </a:spcBef>
              <a:spcAft>
                <a:spcPct val="0"/>
              </a:spcAft>
              <a:defRPr sz="2000" b="1">
                <a:solidFill>
                  <a:srgbClr val="0000FF"/>
                </a:solidFill>
                <a:latin typeface="Tahoma" pitchFamily="34" charset="0"/>
              </a:defRPr>
            </a:lvl6pPr>
            <a:lvl7pPr marL="914400" algn="l" rtl="0" fontAlgn="base">
              <a:spcBef>
                <a:spcPct val="0"/>
              </a:spcBef>
              <a:spcAft>
                <a:spcPct val="0"/>
              </a:spcAft>
              <a:defRPr sz="2000" b="1">
                <a:solidFill>
                  <a:srgbClr val="0000FF"/>
                </a:solidFill>
                <a:latin typeface="Tahoma" pitchFamily="34" charset="0"/>
              </a:defRPr>
            </a:lvl7pPr>
            <a:lvl8pPr marL="1371600" algn="l" rtl="0" fontAlgn="base">
              <a:spcBef>
                <a:spcPct val="0"/>
              </a:spcBef>
              <a:spcAft>
                <a:spcPct val="0"/>
              </a:spcAft>
              <a:defRPr sz="2000" b="1">
                <a:solidFill>
                  <a:srgbClr val="0000FF"/>
                </a:solidFill>
                <a:latin typeface="Tahoma" pitchFamily="34" charset="0"/>
              </a:defRPr>
            </a:lvl8pPr>
            <a:lvl9pPr marL="1828800" algn="l" rtl="0" fontAlgn="base">
              <a:spcBef>
                <a:spcPct val="0"/>
              </a:spcBef>
              <a:spcAft>
                <a:spcPct val="0"/>
              </a:spcAft>
              <a:defRPr sz="2000" b="1">
                <a:solidFill>
                  <a:srgbClr val="0000FF"/>
                </a:solidFill>
                <a:latin typeface="Tahoma" pitchFamily="34" charset="0"/>
              </a:defRPr>
            </a:lvl9pPr>
          </a:lstStyle>
          <a:p>
            <a:r>
              <a:rPr lang="en-GB" sz="2800" b="0" dirty="0">
                <a:solidFill>
                  <a:srgbClr val="FF0000"/>
                </a:solidFill>
              </a:rPr>
              <a:t>Falling sphere viscosity measurement</a:t>
            </a:r>
            <a:endParaRPr lang="en-GB" sz="2800" i="1" dirty="0">
              <a:solidFill>
                <a:srgbClr val="FF0000"/>
              </a:solidFill>
            </a:endParaRPr>
          </a:p>
        </p:txBody>
      </p:sp>
      <p:grpSp>
        <p:nvGrpSpPr>
          <p:cNvPr id="5" name="Group 4"/>
          <p:cNvGrpSpPr>
            <a:grpSpLocks/>
          </p:cNvGrpSpPr>
          <p:nvPr/>
        </p:nvGrpSpPr>
        <p:grpSpPr bwMode="auto">
          <a:xfrm>
            <a:off x="3429000" y="1905000"/>
            <a:ext cx="2286000" cy="3048000"/>
            <a:chOff x="2448" y="864"/>
            <a:chExt cx="1872" cy="2400"/>
          </a:xfrm>
        </p:grpSpPr>
        <p:sp>
          <p:nvSpPr>
            <p:cNvPr id="6" name="Rectangle 5"/>
            <p:cNvSpPr>
              <a:spLocks noChangeArrowheads="1"/>
            </p:cNvSpPr>
            <p:nvPr/>
          </p:nvSpPr>
          <p:spPr bwMode="auto">
            <a:xfrm>
              <a:off x="2448" y="864"/>
              <a:ext cx="1872" cy="2400"/>
            </a:xfrm>
            <a:prstGeom prst="rect">
              <a:avLst/>
            </a:prstGeom>
            <a:gradFill rotWithShape="0">
              <a:gsLst>
                <a:gs pos="0">
                  <a:srgbClr val="99CC00">
                    <a:gamma/>
                    <a:shade val="46275"/>
                    <a:invGamma/>
                  </a:srgbClr>
                </a:gs>
                <a:gs pos="50000">
                  <a:srgbClr val="99CC00"/>
                </a:gs>
                <a:gs pos="100000">
                  <a:srgbClr val="99CC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7" name="AutoShape 7"/>
            <p:cNvSpPr>
              <a:spLocks noChangeArrowheads="1"/>
            </p:cNvSpPr>
            <p:nvPr/>
          </p:nvSpPr>
          <p:spPr bwMode="auto">
            <a:xfrm rot="935738">
              <a:off x="2947" y="1019"/>
              <a:ext cx="610" cy="2069"/>
            </a:xfrm>
            <a:prstGeom prst="can">
              <a:avLst>
                <a:gd name="adj" fmla="val 40749"/>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8" name="Oval 7"/>
            <p:cNvSpPr>
              <a:spLocks noChangeArrowheads="1"/>
            </p:cNvSpPr>
            <p:nvPr/>
          </p:nvSpPr>
          <p:spPr bwMode="auto">
            <a:xfrm rot="1082959">
              <a:off x="3079" y="1485"/>
              <a:ext cx="610" cy="207"/>
            </a:xfrm>
            <a:prstGeom prst="ellipse">
              <a:avLst/>
            </a:prstGeom>
            <a:solidFill>
              <a:srgbClr val="C0C0C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9" name="Oval 8"/>
            <p:cNvSpPr>
              <a:spLocks noChangeArrowheads="1"/>
            </p:cNvSpPr>
            <p:nvPr/>
          </p:nvSpPr>
          <p:spPr bwMode="auto">
            <a:xfrm rot="1082959">
              <a:off x="2819" y="2395"/>
              <a:ext cx="611" cy="241"/>
            </a:xfrm>
            <a:prstGeom prst="ellipse">
              <a:avLst/>
            </a:prstGeom>
            <a:solidFill>
              <a:srgbClr val="C0C0C0">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10" name="Oval 9"/>
            <p:cNvSpPr>
              <a:spLocks noChangeArrowheads="1"/>
            </p:cNvSpPr>
            <p:nvPr/>
          </p:nvSpPr>
          <p:spPr bwMode="auto">
            <a:xfrm>
              <a:off x="3052" y="1733"/>
              <a:ext cx="447" cy="455"/>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11" name="Line 12"/>
            <p:cNvSpPr>
              <a:spLocks noChangeShapeType="1"/>
            </p:cNvSpPr>
            <p:nvPr/>
          </p:nvSpPr>
          <p:spPr bwMode="auto">
            <a:xfrm>
              <a:off x="3676" y="1678"/>
              <a:ext cx="2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12" name="Line 13"/>
            <p:cNvSpPr>
              <a:spLocks noChangeShapeType="1"/>
            </p:cNvSpPr>
            <p:nvPr/>
          </p:nvSpPr>
          <p:spPr bwMode="auto">
            <a:xfrm>
              <a:off x="3418" y="2630"/>
              <a:ext cx="2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cxnSp>
          <p:nvCxnSpPr>
            <p:cNvPr id="13" name="AutoShape 14"/>
            <p:cNvCxnSpPr>
              <a:cxnSpLocks noChangeShapeType="1"/>
            </p:cNvCxnSpPr>
            <p:nvPr/>
          </p:nvCxnSpPr>
          <p:spPr bwMode="auto">
            <a:xfrm flipH="1">
              <a:off x="3506" y="1678"/>
              <a:ext cx="285" cy="952"/>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15"/>
            <p:cNvSpPr txBox="1">
              <a:spLocks noChangeArrowheads="1"/>
            </p:cNvSpPr>
            <p:nvPr/>
          </p:nvSpPr>
          <p:spPr bwMode="auto">
            <a:xfrm>
              <a:off x="3669" y="2023"/>
              <a:ext cx="28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a:t>h</a:t>
              </a:r>
            </a:p>
          </p:txBody>
        </p:sp>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0" y="2498"/>
              <a:ext cx="19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 y="1553"/>
              <a:ext cx="216" cy="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AutoShape 27"/>
          <p:cNvSpPr>
            <a:spLocks noChangeArrowheads="1"/>
          </p:cNvSpPr>
          <p:nvPr/>
        </p:nvSpPr>
        <p:spPr bwMode="auto">
          <a:xfrm>
            <a:off x="4953000" y="838200"/>
            <a:ext cx="3886200" cy="838200"/>
          </a:xfrm>
          <a:prstGeom prst="wedgeRoundRectCallout">
            <a:avLst>
              <a:gd name="adj1" fmla="val -38644"/>
              <a:gd name="adj2" fmla="val 113824"/>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dirty="0">
                <a:latin typeface="Tahoma" pitchFamily="34" charset="0"/>
              </a:rPr>
              <a:t>Then the viscous retarding force plus the buoyancy force equals the weight of the sphere </a:t>
            </a:r>
          </a:p>
        </p:txBody>
      </p:sp>
      <p:grpSp>
        <p:nvGrpSpPr>
          <p:cNvPr id="18" name="Group 17"/>
          <p:cNvGrpSpPr>
            <a:grpSpLocks/>
          </p:cNvGrpSpPr>
          <p:nvPr/>
        </p:nvGrpSpPr>
        <p:grpSpPr bwMode="auto">
          <a:xfrm>
            <a:off x="5918200" y="1981200"/>
            <a:ext cx="3073400" cy="685800"/>
            <a:chOff x="3824" y="1344"/>
            <a:chExt cx="1936" cy="432"/>
          </a:xfrm>
        </p:grpSpPr>
        <p:sp>
          <p:nvSpPr>
            <p:cNvPr id="19" name="AutoShape 35"/>
            <p:cNvSpPr>
              <a:spLocks noChangeArrowheads="1"/>
            </p:cNvSpPr>
            <p:nvPr/>
          </p:nvSpPr>
          <p:spPr bwMode="auto">
            <a:xfrm>
              <a:off x="3840" y="1344"/>
              <a:ext cx="1920" cy="432"/>
            </a:xfrm>
            <a:prstGeom prst="wedgeRoundRectCallout">
              <a:avLst>
                <a:gd name="adj1" fmla="val -66667"/>
                <a:gd name="adj2" fmla="val 59954"/>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GB" sz="1600">
                  <a:latin typeface="Tahoma" pitchFamily="34" charset="0"/>
                </a:rPr>
                <a:t>– density of the metal sphere </a:t>
              </a:r>
            </a:p>
            <a:p>
              <a:pPr algn="l"/>
              <a:r>
                <a:rPr lang="en-GB" sz="1600">
                  <a:latin typeface="Tahoma" pitchFamily="34" charset="0"/>
                </a:rPr>
                <a:t>  – density of the fluid  </a:t>
              </a:r>
            </a:p>
          </p:txBody>
        </p:sp>
        <p:pic>
          <p:nvPicPr>
            <p:cNvPr id="20"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4" y="1344"/>
              <a:ext cx="200"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2" y="1480"/>
              <a:ext cx="227"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AutoShape 39"/>
          <p:cNvSpPr>
            <a:spLocks noChangeArrowheads="1"/>
          </p:cNvSpPr>
          <p:nvPr/>
        </p:nvSpPr>
        <p:spPr bwMode="auto">
          <a:xfrm>
            <a:off x="7010400" y="2743200"/>
            <a:ext cx="457200" cy="685800"/>
          </a:xfrm>
          <a:prstGeom prst="downArrow">
            <a:avLst>
              <a:gd name="adj1" fmla="val 50000"/>
              <a:gd name="adj2" fmla="val 37500"/>
            </a:avLst>
          </a:prstGeom>
          <a:gradFill rotWithShape="0">
            <a:gsLst>
              <a:gs pos="0">
                <a:srgbClr val="FF0000">
                  <a:gamma/>
                  <a:shade val="46275"/>
                  <a:invGamma/>
                </a:srgbClr>
              </a:gs>
              <a:gs pos="5000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4" name="Text Box 40"/>
          <p:cNvSpPr txBox="1">
            <a:spLocks noChangeArrowheads="1"/>
          </p:cNvSpPr>
          <p:nvPr/>
        </p:nvSpPr>
        <p:spPr bwMode="auto">
          <a:xfrm>
            <a:off x="5943600" y="3470275"/>
            <a:ext cx="29718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50000"/>
              </a:spcBef>
            </a:pPr>
            <a:r>
              <a:rPr lang="en-GB" sz="1600">
                <a:latin typeface="Tahoma" pitchFamily="34" charset="0"/>
              </a:rPr>
              <a:t>The weight of the sphere will balance the viscous force plus the buoyancy force at the terminal sphere velocity when the sum of forces acting on the sphere is zero</a:t>
            </a:r>
          </a:p>
        </p:txBody>
      </p:sp>
      <p:sp>
        <p:nvSpPr>
          <p:cNvPr id="25" name="AutoShape 26"/>
          <p:cNvSpPr>
            <a:spLocks noChangeArrowheads="1"/>
          </p:cNvSpPr>
          <p:nvPr/>
        </p:nvSpPr>
        <p:spPr bwMode="auto">
          <a:xfrm>
            <a:off x="685800" y="914400"/>
            <a:ext cx="3581400" cy="685800"/>
          </a:xfrm>
          <a:prstGeom prst="wedgeRoundRectCallout">
            <a:avLst>
              <a:gd name="adj1" fmla="val 36657"/>
              <a:gd name="adj2" fmla="val 200000"/>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A metal sphere falling in viscous fluid reaches a constant velocity v</a:t>
            </a:r>
            <a:r>
              <a:rPr lang="en-GB" sz="1200">
                <a:latin typeface="Tahoma" pitchFamily="34" charset="0"/>
              </a:rPr>
              <a:t>s</a:t>
            </a:r>
            <a:r>
              <a:rPr lang="en-GB" sz="1600">
                <a:latin typeface="Tahoma" pitchFamily="34" charset="0"/>
              </a:rPr>
              <a:t> </a:t>
            </a:r>
          </a:p>
        </p:txBody>
      </p:sp>
      <p:grpSp>
        <p:nvGrpSpPr>
          <p:cNvPr id="26" name="Group 25"/>
          <p:cNvGrpSpPr>
            <a:grpSpLocks/>
          </p:cNvGrpSpPr>
          <p:nvPr/>
        </p:nvGrpSpPr>
        <p:grpSpPr bwMode="auto">
          <a:xfrm>
            <a:off x="609600" y="1905000"/>
            <a:ext cx="2667000" cy="1066800"/>
            <a:chOff x="720" y="1296"/>
            <a:chExt cx="1680" cy="672"/>
          </a:xfrm>
        </p:grpSpPr>
        <p:sp>
          <p:nvSpPr>
            <p:cNvPr id="27" name="AutoShape 31"/>
            <p:cNvSpPr>
              <a:spLocks noChangeArrowheads="1"/>
            </p:cNvSpPr>
            <p:nvPr/>
          </p:nvSpPr>
          <p:spPr bwMode="auto">
            <a:xfrm>
              <a:off x="800" y="1296"/>
              <a:ext cx="1488" cy="672"/>
            </a:xfrm>
            <a:prstGeom prst="wedgeRoundRectCallout">
              <a:avLst>
                <a:gd name="adj1" fmla="val 77958"/>
                <a:gd name="adj2" fmla="val 59671"/>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GB"/>
            </a:p>
          </p:txBody>
        </p:sp>
        <p:sp>
          <p:nvSpPr>
            <p:cNvPr id="28" name="Text Box 28"/>
            <p:cNvSpPr txBox="1">
              <a:spLocks noChangeArrowheads="1"/>
            </p:cNvSpPr>
            <p:nvPr/>
          </p:nvSpPr>
          <p:spPr bwMode="auto">
            <a:xfrm>
              <a:off x="720" y="1344"/>
              <a:ext cx="168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spcBef>
                  <a:spcPct val="50000"/>
                </a:spcBef>
              </a:pPr>
              <a:r>
                <a:rPr lang="en-GB" sz="1600">
                  <a:latin typeface="Tahoma" pitchFamily="34" charset="0"/>
                </a:rPr>
                <a:t>The force F</a:t>
              </a:r>
              <a:r>
                <a:rPr lang="en-GB" sz="1200">
                  <a:latin typeface="Tahoma" pitchFamily="34" charset="0"/>
                </a:rPr>
                <a:t>s</a:t>
              </a:r>
              <a:r>
                <a:rPr lang="en-GB" sz="1600">
                  <a:latin typeface="Tahoma" pitchFamily="34" charset="0"/>
                </a:rPr>
                <a:t> is given by Stoke`s law:</a:t>
              </a:r>
            </a:p>
          </p:txBody>
        </p:sp>
        <p:pic>
          <p:nvPicPr>
            <p:cNvPr id="29"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8" y="1704"/>
              <a:ext cx="81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a:grpSpLocks/>
          </p:cNvGrpSpPr>
          <p:nvPr/>
        </p:nvGrpSpPr>
        <p:grpSpPr bwMode="auto">
          <a:xfrm>
            <a:off x="533400" y="3581400"/>
            <a:ext cx="2819400" cy="914400"/>
            <a:chOff x="576" y="2352"/>
            <a:chExt cx="1776" cy="576"/>
          </a:xfrm>
        </p:grpSpPr>
        <p:sp>
          <p:nvSpPr>
            <p:cNvPr id="31" name="AutoShape 32"/>
            <p:cNvSpPr>
              <a:spLocks noChangeArrowheads="1"/>
            </p:cNvSpPr>
            <p:nvPr/>
          </p:nvSpPr>
          <p:spPr bwMode="auto">
            <a:xfrm>
              <a:off x="576" y="2352"/>
              <a:ext cx="1776" cy="576"/>
            </a:xfrm>
            <a:prstGeom prst="wedgeRoundRectCallout">
              <a:avLst>
                <a:gd name="adj1" fmla="val -1917"/>
                <a:gd name="adj2" fmla="val -125000"/>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GB" sz="1600">
                  <a:latin typeface="Tahoma" pitchFamily="34" charset="0"/>
                </a:rPr>
                <a:t>r   – sphere radius</a:t>
              </a:r>
            </a:p>
            <a:p>
              <a:pPr algn="l"/>
              <a:r>
                <a:rPr lang="en-GB" sz="1600">
                  <a:latin typeface="Tahoma" pitchFamily="34" charset="0"/>
                </a:rPr>
                <a:t>V</a:t>
              </a:r>
              <a:r>
                <a:rPr lang="en-GB" sz="1200">
                  <a:latin typeface="Tahoma" pitchFamily="34" charset="0"/>
                </a:rPr>
                <a:t>s</a:t>
              </a:r>
              <a:r>
                <a:rPr lang="en-GB" sz="1600">
                  <a:latin typeface="Tahoma" pitchFamily="34" charset="0"/>
                </a:rPr>
                <a:t> – thermal speed</a:t>
              </a:r>
            </a:p>
            <a:p>
              <a:pPr algn="l"/>
              <a:r>
                <a:rPr lang="en-GB" sz="1600">
                  <a:latin typeface="Tahoma" pitchFamily="34" charset="0"/>
                </a:rPr>
                <a:t>     – viscosity  </a:t>
              </a:r>
            </a:p>
          </p:txBody>
        </p:sp>
        <p:pic>
          <p:nvPicPr>
            <p:cNvPr id="3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 y="2728"/>
              <a:ext cx="1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 name="AutoShape 43"/>
          <p:cNvSpPr>
            <a:spLocks noChangeArrowheads="1"/>
          </p:cNvSpPr>
          <p:nvPr/>
        </p:nvSpPr>
        <p:spPr bwMode="auto">
          <a:xfrm>
            <a:off x="304800" y="5638800"/>
            <a:ext cx="976312" cy="485775"/>
          </a:xfrm>
          <a:prstGeom prst="rightArrow">
            <a:avLst>
              <a:gd name="adj1" fmla="val 50000"/>
              <a:gd name="adj2" fmla="val 50245"/>
            </a:avLst>
          </a:prstGeom>
          <a:gradFill rotWithShape="0">
            <a:gsLst>
              <a:gs pos="0">
                <a:srgbClr val="FF0000">
                  <a:gamma/>
                  <a:shade val="46275"/>
                  <a:invGamma/>
                </a:srgbClr>
              </a:gs>
              <a:gs pos="5000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nvGrpSpPr>
          <p:cNvPr id="34" name="Group 33"/>
          <p:cNvGrpSpPr>
            <a:grpSpLocks/>
          </p:cNvGrpSpPr>
          <p:nvPr/>
        </p:nvGrpSpPr>
        <p:grpSpPr bwMode="auto">
          <a:xfrm>
            <a:off x="1752600" y="5410200"/>
            <a:ext cx="4495800" cy="990600"/>
            <a:chOff x="1056" y="3408"/>
            <a:chExt cx="2832" cy="624"/>
          </a:xfrm>
        </p:grpSpPr>
        <p:sp>
          <p:nvSpPr>
            <p:cNvPr id="35" name="Rectangle 34"/>
            <p:cNvSpPr>
              <a:spLocks noChangeArrowheads="1"/>
            </p:cNvSpPr>
            <p:nvPr/>
          </p:nvSpPr>
          <p:spPr bwMode="auto">
            <a:xfrm>
              <a:off x="1056" y="3408"/>
              <a:ext cx="2832" cy="624"/>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36"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 y="3440"/>
              <a:ext cx="268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AutoShape 52"/>
          <p:cNvSpPr>
            <a:spLocks noChangeArrowheads="1"/>
          </p:cNvSpPr>
          <p:nvPr/>
        </p:nvSpPr>
        <p:spPr bwMode="auto">
          <a:xfrm>
            <a:off x="6553200" y="5410200"/>
            <a:ext cx="1905000" cy="762000"/>
          </a:xfrm>
          <a:prstGeom prst="wedgeRoundRectCallout">
            <a:avLst>
              <a:gd name="adj1" fmla="val -67083"/>
              <a:gd name="adj2" fmla="val 16458"/>
              <a:gd name="adj3" fmla="val 16667"/>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GB" sz="1600">
                <a:latin typeface="Tahoma" pitchFamily="34" charset="0"/>
              </a:rPr>
              <a:t>g – the constant of gravitation</a:t>
            </a:r>
          </a:p>
        </p:txBody>
      </p:sp>
    </p:spTree>
    <p:extLst>
      <p:ext uri="{BB962C8B-B14F-4D97-AF65-F5344CB8AC3E}">
        <p14:creationId xmlns:p14="http://schemas.microsoft.com/office/powerpoint/2010/main" val="3705059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33400"/>
            <a:ext cx="8229600" cy="5592763"/>
          </a:xfrm>
        </p:spPr>
        <p:txBody>
          <a:bodyPr/>
          <a:lstStyle/>
          <a:p>
            <a:r>
              <a:rPr lang="en-US" dirty="0" smtClean="0"/>
              <a:t>The concept of pressure is particularly useful in dealing with fluids . It is an experimental fact that a </a:t>
            </a:r>
            <a:r>
              <a:rPr lang="en-US" i="1" dirty="0" smtClean="0">
                <a:solidFill>
                  <a:srgbClr val="C00000"/>
                </a:solidFill>
              </a:rPr>
              <a:t>fluid exerts a pressure in all directions.</a:t>
            </a:r>
          </a:p>
          <a:p>
            <a:r>
              <a:rPr lang="en-US" dirty="0" smtClean="0"/>
              <a:t>At a particular point in a fluid at rest ,the pressure is the same in all direction .</a:t>
            </a:r>
          </a:p>
          <a:p>
            <a:endParaRPr lang="en-US" dirty="0"/>
          </a:p>
        </p:txBody>
      </p:sp>
      <p:pic>
        <p:nvPicPr>
          <p:cNvPr id="10" name="Picture 5" descr="Ch10F3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73" r="13571" b="-1487"/>
          <a:stretch/>
        </p:blipFill>
        <p:spPr bwMode="auto">
          <a:xfrm>
            <a:off x="3952461" y="3657600"/>
            <a:ext cx="311691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00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895600" y="1295400"/>
            <a:ext cx="3505200" cy="1000125"/>
            <a:chOff x="2016" y="1008"/>
            <a:chExt cx="2208" cy="630"/>
          </a:xfrm>
        </p:grpSpPr>
        <p:sp>
          <p:nvSpPr>
            <p:cNvPr id="15" name="Rectangle 14"/>
            <p:cNvSpPr>
              <a:spLocks noChangeArrowheads="1"/>
            </p:cNvSpPr>
            <p:nvPr/>
          </p:nvSpPr>
          <p:spPr bwMode="auto">
            <a:xfrm>
              <a:off x="2016" y="1008"/>
              <a:ext cx="2208" cy="624"/>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16"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 y="1008"/>
              <a:ext cx="2020"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a:grpSpLocks/>
          </p:cNvGrpSpPr>
          <p:nvPr/>
        </p:nvGrpSpPr>
        <p:grpSpPr bwMode="auto">
          <a:xfrm>
            <a:off x="1447800" y="2603500"/>
            <a:ext cx="7239000" cy="404813"/>
            <a:chOff x="1104" y="1832"/>
            <a:chExt cx="4560" cy="255"/>
          </a:xfrm>
        </p:grpSpPr>
        <p:sp>
          <p:nvSpPr>
            <p:cNvPr id="13" name="Text Box 13"/>
            <p:cNvSpPr txBox="1">
              <a:spLocks noChangeArrowheads="1"/>
            </p:cNvSpPr>
            <p:nvPr/>
          </p:nvSpPr>
          <p:spPr bwMode="auto">
            <a:xfrm>
              <a:off x="1104" y="1842"/>
              <a:ext cx="456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Alternatively; measuring the time                   : </a:t>
              </a: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6" y="1832"/>
              <a:ext cx="736"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up 5"/>
          <p:cNvGrpSpPr>
            <a:grpSpLocks/>
          </p:cNvGrpSpPr>
          <p:nvPr/>
        </p:nvGrpSpPr>
        <p:grpSpPr bwMode="auto">
          <a:xfrm>
            <a:off x="1447800" y="457200"/>
            <a:ext cx="7239000" cy="633413"/>
            <a:chOff x="1104" y="576"/>
            <a:chExt cx="4560" cy="399"/>
          </a:xfrm>
        </p:grpSpPr>
        <p:sp>
          <p:nvSpPr>
            <p:cNvPr id="11" name="Text Box 10"/>
            <p:cNvSpPr txBox="1">
              <a:spLocks noChangeArrowheads="1"/>
            </p:cNvSpPr>
            <p:nvPr/>
          </p:nvSpPr>
          <p:spPr bwMode="auto">
            <a:xfrm>
              <a:off x="1104" y="576"/>
              <a:ext cx="456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dirty="0">
                  <a:latin typeface="Tahoma" pitchFamily="34" charset="0"/>
                </a:rPr>
                <a:t>Viscosity can be estimated by measuring the falling speed of the metal sphere in a cylindrical tube:  (                   )</a:t>
              </a: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0" y="720"/>
              <a:ext cx="708"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a:grpSpLocks/>
          </p:cNvGrpSpPr>
          <p:nvPr/>
        </p:nvGrpSpPr>
        <p:grpSpPr bwMode="auto">
          <a:xfrm>
            <a:off x="3276600" y="3276600"/>
            <a:ext cx="3124200" cy="838200"/>
            <a:chOff x="2160" y="2256"/>
            <a:chExt cx="1968" cy="528"/>
          </a:xfrm>
        </p:grpSpPr>
        <p:sp>
          <p:nvSpPr>
            <p:cNvPr id="9" name="Rectangle 8"/>
            <p:cNvSpPr>
              <a:spLocks noChangeArrowheads="1"/>
            </p:cNvSpPr>
            <p:nvPr/>
          </p:nvSpPr>
          <p:spPr bwMode="auto">
            <a:xfrm>
              <a:off x="2160" y="2256"/>
              <a:ext cx="1968" cy="52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7" y="2347"/>
              <a:ext cx="1650"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AutoShape 18"/>
          <p:cNvSpPr>
            <a:spLocks noChangeArrowheads="1"/>
          </p:cNvSpPr>
          <p:nvPr/>
        </p:nvSpPr>
        <p:spPr bwMode="auto">
          <a:xfrm>
            <a:off x="381000" y="4267200"/>
            <a:ext cx="2667000" cy="1219200"/>
          </a:xfrm>
          <a:prstGeom prst="wedgeRoundRectCallout">
            <a:avLst>
              <a:gd name="adj1" fmla="val 90894"/>
              <a:gd name="adj2" fmla="val -86718"/>
              <a:gd name="adj3" fmla="val 16667"/>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GB" sz="1600" dirty="0">
                <a:latin typeface="Tahoma" pitchFamily="34" charset="0"/>
              </a:rPr>
              <a:t>C – character</a:t>
            </a:r>
            <a:r>
              <a:rPr lang="nb-NO" sz="1600" dirty="0">
                <a:latin typeface="Tahoma" pitchFamily="34" charset="0"/>
              </a:rPr>
              <a:t>is</a:t>
            </a:r>
            <a:r>
              <a:rPr lang="en-GB" sz="1600" dirty="0">
                <a:latin typeface="Tahoma" pitchFamily="34" charset="0"/>
              </a:rPr>
              <a:t>tic constant, determined through calibration with a fluid of known viscosity</a:t>
            </a:r>
          </a:p>
        </p:txBody>
      </p:sp>
    </p:spTree>
    <p:extLst>
      <p:ext uri="{BB962C8B-B14F-4D97-AF65-F5344CB8AC3E}">
        <p14:creationId xmlns:p14="http://schemas.microsoft.com/office/powerpoint/2010/main" val="1245647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09600" y="228600"/>
            <a:ext cx="71628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b="1">
                <a:solidFill>
                  <a:srgbClr val="0000FF"/>
                </a:solidFill>
                <a:latin typeface="+mj-lt"/>
                <a:ea typeface="+mj-ea"/>
                <a:cs typeface="+mj-cs"/>
              </a:defRPr>
            </a:lvl1pPr>
            <a:lvl2pPr algn="l" rtl="0" fontAlgn="base">
              <a:spcBef>
                <a:spcPct val="0"/>
              </a:spcBef>
              <a:spcAft>
                <a:spcPct val="0"/>
              </a:spcAft>
              <a:defRPr sz="2000" b="1">
                <a:solidFill>
                  <a:srgbClr val="0000FF"/>
                </a:solidFill>
                <a:latin typeface="Tahoma" pitchFamily="34" charset="0"/>
              </a:defRPr>
            </a:lvl2pPr>
            <a:lvl3pPr algn="l" rtl="0" fontAlgn="base">
              <a:spcBef>
                <a:spcPct val="0"/>
              </a:spcBef>
              <a:spcAft>
                <a:spcPct val="0"/>
              </a:spcAft>
              <a:defRPr sz="2000" b="1">
                <a:solidFill>
                  <a:srgbClr val="0000FF"/>
                </a:solidFill>
                <a:latin typeface="Tahoma" pitchFamily="34" charset="0"/>
              </a:defRPr>
            </a:lvl3pPr>
            <a:lvl4pPr algn="l" rtl="0" fontAlgn="base">
              <a:spcBef>
                <a:spcPct val="0"/>
              </a:spcBef>
              <a:spcAft>
                <a:spcPct val="0"/>
              </a:spcAft>
              <a:defRPr sz="2000" b="1">
                <a:solidFill>
                  <a:srgbClr val="0000FF"/>
                </a:solidFill>
                <a:latin typeface="Tahoma" pitchFamily="34" charset="0"/>
              </a:defRPr>
            </a:lvl4pPr>
            <a:lvl5pPr algn="l" rtl="0" fontAlgn="base">
              <a:spcBef>
                <a:spcPct val="0"/>
              </a:spcBef>
              <a:spcAft>
                <a:spcPct val="0"/>
              </a:spcAft>
              <a:defRPr sz="2000" b="1">
                <a:solidFill>
                  <a:srgbClr val="0000FF"/>
                </a:solidFill>
                <a:latin typeface="Tahoma" pitchFamily="34" charset="0"/>
              </a:defRPr>
            </a:lvl5pPr>
            <a:lvl6pPr marL="457200" algn="l" rtl="0" fontAlgn="base">
              <a:spcBef>
                <a:spcPct val="0"/>
              </a:spcBef>
              <a:spcAft>
                <a:spcPct val="0"/>
              </a:spcAft>
              <a:defRPr sz="2000" b="1">
                <a:solidFill>
                  <a:srgbClr val="0000FF"/>
                </a:solidFill>
                <a:latin typeface="Tahoma" pitchFamily="34" charset="0"/>
              </a:defRPr>
            </a:lvl6pPr>
            <a:lvl7pPr marL="914400" algn="l" rtl="0" fontAlgn="base">
              <a:spcBef>
                <a:spcPct val="0"/>
              </a:spcBef>
              <a:spcAft>
                <a:spcPct val="0"/>
              </a:spcAft>
              <a:defRPr sz="2000" b="1">
                <a:solidFill>
                  <a:srgbClr val="0000FF"/>
                </a:solidFill>
                <a:latin typeface="Tahoma" pitchFamily="34" charset="0"/>
              </a:defRPr>
            </a:lvl7pPr>
            <a:lvl8pPr marL="1371600" algn="l" rtl="0" fontAlgn="base">
              <a:spcBef>
                <a:spcPct val="0"/>
              </a:spcBef>
              <a:spcAft>
                <a:spcPct val="0"/>
              </a:spcAft>
              <a:defRPr sz="2000" b="1">
                <a:solidFill>
                  <a:srgbClr val="0000FF"/>
                </a:solidFill>
                <a:latin typeface="Tahoma" pitchFamily="34" charset="0"/>
              </a:defRPr>
            </a:lvl8pPr>
            <a:lvl9pPr marL="1828800" algn="l" rtl="0" fontAlgn="base">
              <a:spcBef>
                <a:spcPct val="0"/>
              </a:spcBef>
              <a:spcAft>
                <a:spcPct val="0"/>
              </a:spcAft>
              <a:defRPr sz="2000" b="1">
                <a:solidFill>
                  <a:srgbClr val="0000FF"/>
                </a:solidFill>
                <a:latin typeface="Tahoma" pitchFamily="34" charset="0"/>
              </a:defRPr>
            </a:lvl9pPr>
          </a:lstStyle>
          <a:p>
            <a:r>
              <a:rPr lang="en-GB" sz="2800" b="0" dirty="0">
                <a:solidFill>
                  <a:srgbClr val="FF0000"/>
                </a:solidFill>
              </a:rPr>
              <a:t>Rotating cylinder viscosity measurement</a:t>
            </a:r>
            <a:endParaRPr lang="en-GB" sz="3200" i="1" dirty="0">
              <a:solidFill>
                <a:srgbClr val="FF0000"/>
              </a:solidFill>
            </a:endParaRPr>
          </a:p>
        </p:txBody>
      </p:sp>
      <p:grpSp>
        <p:nvGrpSpPr>
          <p:cNvPr id="5" name="Group 4"/>
          <p:cNvGrpSpPr>
            <a:grpSpLocks/>
          </p:cNvGrpSpPr>
          <p:nvPr/>
        </p:nvGrpSpPr>
        <p:grpSpPr bwMode="auto">
          <a:xfrm>
            <a:off x="2895600" y="2279650"/>
            <a:ext cx="3429000" cy="2971800"/>
            <a:chOff x="1152" y="864"/>
            <a:chExt cx="2400" cy="2112"/>
          </a:xfrm>
        </p:grpSpPr>
        <p:sp>
          <p:nvSpPr>
            <p:cNvPr id="22" name="Rectangle 21"/>
            <p:cNvSpPr>
              <a:spLocks noChangeArrowheads="1"/>
            </p:cNvSpPr>
            <p:nvPr/>
          </p:nvSpPr>
          <p:spPr bwMode="auto">
            <a:xfrm>
              <a:off x="1152" y="864"/>
              <a:ext cx="2400" cy="2112"/>
            </a:xfrm>
            <a:prstGeom prst="rect">
              <a:avLst/>
            </a:prstGeom>
            <a:gradFill rotWithShape="0">
              <a:gsLst>
                <a:gs pos="0">
                  <a:srgbClr val="99CC00">
                    <a:gamma/>
                    <a:shade val="46275"/>
                    <a:invGamma/>
                  </a:srgbClr>
                </a:gs>
                <a:gs pos="50000">
                  <a:srgbClr val="99CC00"/>
                </a:gs>
                <a:gs pos="100000">
                  <a:srgbClr val="99CC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3" name="AutoShape 7"/>
            <p:cNvSpPr>
              <a:spLocks noChangeArrowheads="1"/>
            </p:cNvSpPr>
            <p:nvPr/>
          </p:nvSpPr>
          <p:spPr bwMode="auto">
            <a:xfrm>
              <a:off x="1536" y="1344"/>
              <a:ext cx="1632" cy="1152"/>
            </a:xfrm>
            <a:prstGeom prst="can">
              <a:avLst>
                <a:gd name="adj" fmla="val 28301"/>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4" name="Oval 23"/>
            <p:cNvSpPr>
              <a:spLocks noChangeArrowheads="1"/>
            </p:cNvSpPr>
            <p:nvPr/>
          </p:nvSpPr>
          <p:spPr bwMode="auto">
            <a:xfrm>
              <a:off x="1536" y="2208"/>
              <a:ext cx="1632" cy="288"/>
            </a:xfrm>
            <a:prstGeom prst="ellipse">
              <a:avLst/>
            </a:prstGeom>
            <a:solidFill>
              <a:srgbClr val="00CCFF">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5" name="Oval 24"/>
            <p:cNvSpPr>
              <a:spLocks noChangeArrowheads="1"/>
            </p:cNvSpPr>
            <p:nvPr/>
          </p:nvSpPr>
          <p:spPr bwMode="auto">
            <a:xfrm>
              <a:off x="1536" y="1608"/>
              <a:ext cx="1632" cy="320"/>
            </a:xfrm>
            <a:prstGeom prst="ellipse">
              <a:avLst/>
            </a:prstGeom>
            <a:solidFill>
              <a:srgbClr val="00CCFF">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6" name="AutoShape 8"/>
            <p:cNvSpPr>
              <a:spLocks noChangeArrowheads="1"/>
            </p:cNvSpPr>
            <p:nvPr/>
          </p:nvSpPr>
          <p:spPr bwMode="auto">
            <a:xfrm>
              <a:off x="2016" y="1440"/>
              <a:ext cx="672" cy="832"/>
            </a:xfrm>
            <a:prstGeom prst="can">
              <a:avLst>
                <a:gd name="adj" fmla="val 25020"/>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7" name="Oval 26"/>
            <p:cNvSpPr>
              <a:spLocks noChangeArrowheads="1"/>
            </p:cNvSpPr>
            <p:nvPr/>
          </p:nvSpPr>
          <p:spPr bwMode="auto">
            <a:xfrm>
              <a:off x="2016" y="1696"/>
              <a:ext cx="672" cy="144"/>
            </a:xfrm>
            <a:prstGeom prst="ellipse">
              <a:avLst/>
            </a:prstGeom>
            <a:gradFill rotWithShape="0">
              <a:gsLst>
                <a:gs pos="0">
                  <a:srgbClr val="C0C0C0">
                    <a:gamma/>
                    <a:shade val="46275"/>
                    <a:invGamma/>
                  </a:srgbClr>
                </a:gs>
                <a:gs pos="50000">
                  <a:srgbClr val="C0C0C0"/>
                </a:gs>
                <a:gs pos="100000">
                  <a:srgbClr val="C0C0C0">
                    <a:gamma/>
                    <a:shade val="46275"/>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8" name="Oval 27"/>
            <p:cNvSpPr>
              <a:spLocks noChangeArrowheads="1"/>
            </p:cNvSpPr>
            <p:nvPr/>
          </p:nvSpPr>
          <p:spPr bwMode="auto">
            <a:xfrm>
              <a:off x="2016" y="2128"/>
              <a:ext cx="672" cy="144"/>
            </a:xfrm>
            <a:prstGeom prst="ellipse">
              <a:avLst/>
            </a:prstGeom>
            <a:gradFill rotWithShape="0">
              <a:gsLst>
                <a:gs pos="0">
                  <a:srgbClr val="C0C0C0"/>
                </a:gs>
                <a:gs pos="50000">
                  <a:srgbClr val="C0C0C0">
                    <a:gamma/>
                    <a:shade val="46275"/>
                    <a:invGamma/>
                  </a:srgbClr>
                </a:gs>
                <a:gs pos="100000">
                  <a:srgbClr val="C0C0C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29" name="Line 14"/>
            <p:cNvSpPr>
              <a:spLocks noChangeShapeType="1"/>
            </p:cNvSpPr>
            <p:nvPr/>
          </p:nvSpPr>
          <p:spPr bwMode="auto">
            <a:xfrm>
              <a:off x="1392" y="1776"/>
              <a:ext cx="632"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0" name="Arc 16"/>
            <p:cNvSpPr>
              <a:spLocks/>
            </p:cNvSpPr>
            <p:nvPr/>
          </p:nvSpPr>
          <p:spPr bwMode="auto">
            <a:xfrm>
              <a:off x="1537" y="1696"/>
              <a:ext cx="1638" cy="240"/>
            </a:xfrm>
            <a:custGeom>
              <a:avLst/>
              <a:gdLst>
                <a:gd name="G0" fmla="+- 20048 0 0"/>
                <a:gd name="G1" fmla="+- 0 0 0"/>
                <a:gd name="G2" fmla="+- 21600 0 0"/>
                <a:gd name="T0" fmla="*/ 40060 w 40060"/>
                <a:gd name="T1" fmla="*/ 8130 h 21600"/>
                <a:gd name="T2" fmla="*/ 0 w 40060"/>
                <a:gd name="T3" fmla="*/ 8039 h 21600"/>
                <a:gd name="T4" fmla="*/ 20048 w 40060"/>
                <a:gd name="T5" fmla="*/ 0 h 21600"/>
              </a:gdLst>
              <a:ahLst/>
              <a:cxnLst>
                <a:cxn ang="0">
                  <a:pos x="T0" y="T1"/>
                </a:cxn>
                <a:cxn ang="0">
                  <a:pos x="T2" y="T3"/>
                </a:cxn>
                <a:cxn ang="0">
                  <a:pos x="T4" y="T5"/>
                </a:cxn>
              </a:cxnLst>
              <a:rect l="0" t="0" r="r" b="b"/>
              <a:pathLst>
                <a:path w="40060" h="21600" fill="none" extrusionOk="0">
                  <a:moveTo>
                    <a:pt x="40059" y="8129"/>
                  </a:moveTo>
                  <a:cubicBezTo>
                    <a:pt x="36751" y="16273"/>
                    <a:pt x="28837" y="21599"/>
                    <a:pt x="20048" y="21600"/>
                  </a:cubicBezTo>
                  <a:cubicBezTo>
                    <a:pt x="11222" y="21600"/>
                    <a:pt x="3284" y="16230"/>
                    <a:pt x="-1" y="8039"/>
                  </a:cubicBezTo>
                </a:path>
                <a:path w="40060" h="21600" stroke="0" extrusionOk="0">
                  <a:moveTo>
                    <a:pt x="40059" y="8129"/>
                  </a:moveTo>
                  <a:cubicBezTo>
                    <a:pt x="36751" y="16273"/>
                    <a:pt x="28837" y="21599"/>
                    <a:pt x="20048" y="21600"/>
                  </a:cubicBezTo>
                  <a:cubicBezTo>
                    <a:pt x="11222" y="21600"/>
                    <a:pt x="3284" y="16230"/>
                    <a:pt x="-1" y="8039"/>
                  </a:cubicBezTo>
                  <a:lnTo>
                    <a:pt x="20048"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1" name="Arc 17"/>
            <p:cNvSpPr>
              <a:spLocks/>
            </p:cNvSpPr>
            <p:nvPr/>
          </p:nvSpPr>
          <p:spPr bwMode="auto">
            <a:xfrm>
              <a:off x="1536" y="1440"/>
              <a:ext cx="1638" cy="240"/>
            </a:xfrm>
            <a:custGeom>
              <a:avLst/>
              <a:gdLst>
                <a:gd name="G0" fmla="+- 20048 0 0"/>
                <a:gd name="G1" fmla="+- 0 0 0"/>
                <a:gd name="G2" fmla="+- 21600 0 0"/>
                <a:gd name="T0" fmla="*/ 40060 w 40060"/>
                <a:gd name="T1" fmla="*/ 8130 h 21600"/>
                <a:gd name="T2" fmla="*/ 0 w 40060"/>
                <a:gd name="T3" fmla="*/ 8039 h 21600"/>
                <a:gd name="T4" fmla="*/ 20048 w 40060"/>
                <a:gd name="T5" fmla="*/ 0 h 21600"/>
              </a:gdLst>
              <a:ahLst/>
              <a:cxnLst>
                <a:cxn ang="0">
                  <a:pos x="T0" y="T1"/>
                </a:cxn>
                <a:cxn ang="0">
                  <a:pos x="T2" y="T3"/>
                </a:cxn>
                <a:cxn ang="0">
                  <a:pos x="T4" y="T5"/>
                </a:cxn>
              </a:cxnLst>
              <a:rect l="0" t="0" r="r" b="b"/>
              <a:pathLst>
                <a:path w="40060" h="21600" fill="none" extrusionOk="0">
                  <a:moveTo>
                    <a:pt x="40059" y="8129"/>
                  </a:moveTo>
                  <a:cubicBezTo>
                    <a:pt x="36751" y="16273"/>
                    <a:pt x="28837" y="21599"/>
                    <a:pt x="20048" y="21600"/>
                  </a:cubicBezTo>
                  <a:cubicBezTo>
                    <a:pt x="11222" y="21600"/>
                    <a:pt x="3284" y="16230"/>
                    <a:pt x="-1" y="8039"/>
                  </a:cubicBezTo>
                </a:path>
                <a:path w="40060" h="21600" stroke="0" extrusionOk="0">
                  <a:moveTo>
                    <a:pt x="40059" y="8129"/>
                  </a:moveTo>
                  <a:cubicBezTo>
                    <a:pt x="36751" y="16273"/>
                    <a:pt x="28837" y="21599"/>
                    <a:pt x="20048" y="21600"/>
                  </a:cubicBezTo>
                  <a:cubicBezTo>
                    <a:pt x="11222" y="21600"/>
                    <a:pt x="3284" y="16230"/>
                    <a:pt x="-1" y="8039"/>
                  </a:cubicBezTo>
                  <a:lnTo>
                    <a:pt x="20048"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2" name="Line 18"/>
            <p:cNvSpPr>
              <a:spLocks noChangeShapeType="1"/>
            </p:cNvSpPr>
            <p:nvPr/>
          </p:nvSpPr>
          <p:spPr bwMode="auto">
            <a:xfrm>
              <a:off x="1392" y="2352"/>
              <a:ext cx="152"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cxnSp>
          <p:nvCxnSpPr>
            <p:cNvPr id="33" name="AutoShape 19"/>
            <p:cNvCxnSpPr>
              <a:cxnSpLocks noChangeShapeType="1"/>
            </p:cNvCxnSpPr>
            <p:nvPr/>
          </p:nvCxnSpPr>
          <p:spPr bwMode="auto">
            <a:xfrm>
              <a:off x="1456" y="1776"/>
              <a:ext cx="0" cy="576"/>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20"/>
            <p:cNvSpPr txBox="1">
              <a:spLocks noChangeArrowheads="1"/>
            </p:cNvSpPr>
            <p:nvPr/>
          </p:nvSpPr>
          <p:spPr bwMode="auto">
            <a:xfrm>
              <a:off x="1296" y="1928"/>
              <a:ext cx="288"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a:t>h</a:t>
              </a:r>
            </a:p>
          </p:txBody>
        </p:sp>
        <p:sp>
          <p:nvSpPr>
            <p:cNvPr id="35" name="Line 21"/>
            <p:cNvSpPr>
              <a:spLocks noChangeShapeType="1"/>
            </p:cNvSpPr>
            <p:nvPr/>
          </p:nvSpPr>
          <p:spPr bwMode="auto">
            <a:xfrm>
              <a:off x="2344" y="1088"/>
              <a:ext cx="0"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6" name="AutoShape 24"/>
            <p:cNvSpPr>
              <a:spLocks noChangeArrowheads="1"/>
            </p:cNvSpPr>
            <p:nvPr/>
          </p:nvSpPr>
          <p:spPr bwMode="auto">
            <a:xfrm rot="204192" flipV="1">
              <a:off x="1984" y="976"/>
              <a:ext cx="719" cy="238"/>
            </a:xfrm>
            <a:custGeom>
              <a:avLst/>
              <a:gdLst>
                <a:gd name="G0" fmla="+- 3610172 0 0"/>
                <a:gd name="G1" fmla="+- 7923244 0 0"/>
                <a:gd name="G2" fmla="+- 3610172 0 7923244"/>
                <a:gd name="G3" fmla="+- 10800 0 0"/>
                <a:gd name="G4" fmla="+- 0 0 3610172"/>
                <a:gd name="T0" fmla="*/ 360 256 1"/>
                <a:gd name="T1" fmla="*/ 0 256 1"/>
                <a:gd name="G5" fmla="+- G2 T0 T1"/>
                <a:gd name="G6" fmla="?: G2 G2 G5"/>
                <a:gd name="G7" fmla="+- 0 0 G6"/>
                <a:gd name="G8" fmla="+- 8211 0 0"/>
                <a:gd name="G9" fmla="+- 0 0 7923244"/>
                <a:gd name="G10" fmla="+- 8211 0 2700"/>
                <a:gd name="G11" fmla="cos G10 3610172"/>
                <a:gd name="G12" fmla="sin G10 3610172"/>
                <a:gd name="G13" fmla="cos 13500 3610172"/>
                <a:gd name="G14" fmla="sin 13500 3610172"/>
                <a:gd name="G15" fmla="+- G11 10800 0"/>
                <a:gd name="G16" fmla="+- G12 10800 0"/>
                <a:gd name="G17" fmla="+- G13 10800 0"/>
                <a:gd name="G18" fmla="+- G14 10800 0"/>
                <a:gd name="G19" fmla="*/ 8211 1 2"/>
                <a:gd name="G20" fmla="+- G19 5400 0"/>
                <a:gd name="G21" fmla="cos G20 3610172"/>
                <a:gd name="G22" fmla="sin G20 3610172"/>
                <a:gd name="G23" fmla="+- G21 10800 0"/>
                <a:gd name="G24" fmla="+- G12 G23 G22"/>
                <a:gd name="G25" fmla="+- G22 G23 G11"/>
                <a:gd name="G26" fmla="cos 10800 3610172"/>
                <a:gd name="G27" fmla="sin 10800 3610172"/>
                <a:gd name="G28" fmla="cos 8211 3610172"/>
                <a:gd name="G29" fmla="sin 8211 3610172"/>
                <a:gd name="G30" fmla="+- G26 10800 0"/>
                <a:gd name="G31" fmla="+- G27 10800 0"/>
                <a:gd name="G32" fmla="+- G28 10800 0"/>
                <a:gd name="G33" fmla="+- G29 10800 0"/>
                <a:gd name="G34" fmla="+- G19 5400 0"/>
                <a:gd name="G35" fmla="cos G34 7923244"/>
                <a:gd name="G36" fmla="sin G34 7923244"/>
                <a:gd name="G37" fmla="+/ 7923244 3610172 2"/>
                <a:gd name="T2" fmla="*/ 180 256 1"/>
                <a:gd name="T3" fmla="*/ 0 256 1"/>
                <a:gd name="G38" fmla="+- G37 T2 T3"/>
                <a:gd name="G39" fmla="?: G2 G37 G38"/>
                <a:gd name="G40" fmla="cos 10800 G39"/>
                <a:gd name="G41" fmla="sin 10800 G39"/>
                <a:gd name="G42" fmla="cos 8211 G39"/>
                <a:gd name="G43" fmla="sin 8211 G39"/>
                <a:gd name="G44" fmla="+- G40 10800 0"/>
                <a:gd name="G45" fmla="+- G41 10800 0"/>
                <a:gd name="G46" fmla="+- G42 10800 0"/>
                <a:gd name="G47" fmla="+- G43 10800 0"/>
                <a:gd name="G48" fmla="+- G35 10800 0"/>
                <a:gd name="G49" fmla="+- G36 10800 0"/>
                <a:gd name="T4" fmla="*/ 10421 w 21600"/>
                <a:gd name="T5" fmla="*/ 6 h 21600"/>
                <a:gd name="T6" fmla="*/ 5918 w 21600"/>
                <a:gd name="T7" fmla="*/ 18956 h 21600"/>
                <a:gd name="T8" fmla="*/ 10512 w 21600"/>
                <a:gd name="T9" fmla="*/ 2594 h 21600"/>
                <a:gd name="T10" fmla="*/ 18526 w 21600"/>
                <a:gd name="T11" fmla="*/ 21870 h 21600"/>
                <a:gd name="T12" fmla="*/ 12964 w 21600"/>
                <a:gd name="T13" fmla="*/ 20881 h 21600"/>
                <a:gd name="T14" fmla="*/ 13954 w 21600"/>
                <a:gd name="T15" fmla="*/ 153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499" y="17533"/>
                  </a:moveTo>
                  <a:cubicBezTo>
                    <a:pt x="17699" y="15997"/>
                    <a:pt x="19011" y="13483"/>
                    <a:pt x="19011" y="10800"/>
                  </a:cubicBezTo>
                  <a:cubicBezTo>
                    <a:pt x="19011" y="6265"/>
                    <a:pt x="15334" y="2589"/>
                    <a:pt x="10800" y="2589"/>
                  </a:cubicBezTo>
                  <a:cubicBezTo>
                    <a:pt x="6265" y="2589"/>
                    <a:pt x="2589" y="6265"/>
                    <a:pt x="2589" y="10800"/>
                  </a:cubicBezTo>
                  <a:cubicBezTo>
                    <a:pt x="2588" y="13687"/>
                    <a:pt x="4105" y="16362"/>
                    <a:pt x="6583" y="17845"/>
                  </a:cubicBezTo>
                  <a:lnTo>
                    <a:pt x="5253" y="20067"/>
                  </a:lnTo>
                  <a:cubicBezTo>
                    <a:pt x="1994" y="18116"/>
                    <a:pt x="0" y="14597"/>
                    <a:pt x="0" y="10800"/>
                  </a:cubicBezTo>
                  <a:cubicBezTo>
                    <a:pt x="0" y="4835"/>
                    <a:pt x="4835" y="0"/>
                    <a:pt x="10800" y="0"/>
                  </a:cubicBezTo>
                  <a:cubicBezTo>
                    <a:pt x="16764" y="0"/>
                    <a:pt x="21600" y="4835"/>
                    <a:pt x="21600" y="10800"/>
                  </a:cubicBezTo>
                  <a:cubicBezTo>
                    <a:pt x="21600" y="14329"/>
                    <a:pt x="19875" y="17636"/>
                    <a:pt x="16981" y="19656"/>
                  </a:cubicBezTo>
                  <a:lnTo>
                    <a:pt x="18526" y="21870"/>
                  </a:lnTo>
                  <a:lnTo>
                    <a:pt x="12964" y="20881"/>
                  </a:lnTo>
                  <a:lnTo>
                    <a:pt x="13954" y="15319"/>
                  </a:lnTo>
                  <a:lnTo>
                    <a:pt x="15499" y="17533"/>
                  </a:lnTo>
                  <a:close/>
                </a:path>
              </a:pathLst>
            </a:cu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37" name="Picture 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8" y="864"/>
              <a:ext cx="24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Line 27"/>
            <p:cNvSpPr>
              <a:spLocks noChangeShapeType="1"/>
            </p:cNvSpPr>
            <p:nvPr/>
          </p:nvSpPr>
          <p:spPr bwMode="auto">
            <a:xfrm flipH="1">
              <a:off x="2544" y="2352"/>
              <a:ext cx="624"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sp>
          <p:nvSpPr>
            <p:cNvPr id="39" name="Text Box 28"/>
            <p:cNvSpPr txBox="1">
              <a:spLocks noChangeArrowheads="1"/>
            </p:cNvSpPr>
            <p:nvPr/>
          </p:nvSpPr>
          <p:spPr bwMode="auto">
            <a:xfrm>
              <a:off x="2688" y="2601"/>
              <a:ext cx="288"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a:t>M</a:t>
              </a:r>
            </a:p>
          </p:txBody>
        </p:sp>
      </p:grpSp>
      <p:sp>
        <p:nvSpPr>
          <p:cNvPr id="6" name="AutoShape 33"/>
          <p:cNvSpPr>
            <a:spLocks noChangeArrowheads="1"/>
          </p:cNvSpPr>
          <p:nvPr/>
        </p:nvSpPr>
        <p:spPr bwMode="auto">
          <a:xfrm>
            <a:off x="1219200" y="908050"/>
            <a:ext cx="3048000" cy="838200"/>
          </a:xfrm>
          <a:prstGeom prst="wedgeRoundRectCallout">
            <a:avLst>
              <a:gd name="adj1" fmla="val 36042"/>
              <a:gd name="adj2" fmla="val 206630"/>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Here we will also Look at the motion of a fluid between two coaxial cylinders</a:t>
            </a:r>
          </a:p>
        </p:txBody>
      </p:sp>
      <p:sp>
        <p:nvSpPr>
          <p:cNvPr id="7" name="AutoShape 34"/>
          <p:cNvSpPr>
            <a:spLocks noChangeArrowheads="1"/>
          </p:cNvSpPr>
          <p:nvPr/>
        </p:nvSpPr>
        <p:spPr bwMode="auto">
          <a:xfrm>
            <a:off x="5181600" y="984250"/>
            <a:ext cx="2743200" cy="838200"/>
          </a:xfrm>
          <a:prstGeom prst="wedgeRoundRectCallout">
            <a:avLst>
              <a:gd name="adj1" fmla="val -44213"/>
              <a:gd name="adj2" fmla="val 202653"/>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Due to the elastic force (in the fluid) a viscosity shear will exist there</a:t>
            </a:r>
          </a:p>
        </p:txBody>
      </p:sp>
      <p:sp>
        <p:nvSpPr>
          <p:cNvPr id="8" name="AutoShape 35"/>
          <p:cNvSpPr>
            <a:spLocks noChangeArrowheads="1"/>
          </p:cNvSpPr>
          <p:nvPr/>
        </p:nvSpPr>
        <p:spPr bwMode="auto">
          <a:xfrm>
            <a:off x="762000" y="2355850"/>
            <a:ext cx="2057400" cy="914400"/>
          </a:xfrm>
          <a:prstGeom prst="wedgeRoundRectCallout">
            <a:avLst>
              <a:gd name="adj1" fmla="val 113273"/>
              <a:gd name="adj2" fmla="val 74481"/>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One cylinder is rotating with an angular velocity</a:t>
            </a:r>
          </a:p>
        </p:txBody>
      </p:sp>
      <p:sp>
        <p:nvSpPr>
          <p:cNvPr id="9" name="AutoShape 36"/>
          <p:cNvSpPr>
            <a:spLocks noChangeArrowheads="1"/>
          </p:cNvSpPr>
          <p:nvPr/>
        </p:nvSpPr>
        <p:spPr bwMode="auto">
          <a:xfrm>
            <a:off x="6400800" y="2355850"/>
            <a:ext cx="2057400" cy="685800"/>
          </a:xfrm>
          <a:prstGeom prst="wedgeRoundRectCallout">
            <a:avLst>
              <a:gd name="adj1" fmla="val -80324"/>
              <a:gd name="adj2" fmla="val 120602"/>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The other one is kept constant</a:t>
            </a:r>
          </a:p>
        </p:txBody>
      </p:sp>
      <p:grpSp>
        <p:nvGrpSpPr>
          <p:cNvPr id="10" name="Group 9"/>
          <p:cNvGrpSpPr>
            <a:grpSpLocks/>
          </p:cNvGrpSpPr>
          <p:nvPr/>
        </p:nvGrpSpPr>
        <p:grpSpPr bwMode="auto">
          <a:xfrm>
            <a:off x="609600" y="3651250"/>
            <a:ext cx="2057400" cy="1219200"/>
            <a:chOff x="672" y="2304"/>
            <a:chExt cx="1296" cy="768"/>
          </a:xfrm>
        </p:grpSpPr>
        <p:sp>
          <p:nvSpPr>
            <p:cNvPr id="19" name="AutoShape 37"/>
            <p:cNvSpPr>
              <a:spLocks noChangeArrowheads="1"/>
            </p:cNvSpPr>
            <p:nvPr/>
          </p:nvSpPr>
          <p:spPr bwMode="auto">
            <a:xfrm>
              <a:off x="672" y="2304"/>
              <a:ext cx="1296" cy="768"/>
            </a:xfrm>
            <a:prstGeom prst="wedgeRoundRectCallout">
              <a:avLst>
                <a:gd name="adj1" fmla="val 2699"/>
                <a:gd name="adj2" fmla="val -86847"/>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The inner cylinder:</a:t>
              </a:r>
            </a:p>
            <a:p>
              <a:pPr algn="l"/>
              <a:r>
                <a:rPr lang="en-GB" sz="1600">
                  <a:latin typeface="Tahoma" pitchFamily="34" charset="0"/>
                </a:rPr>
                <a:t>       – Radius</a:t>
              </a:r>
            </a:p>
            <a:p>
              <a:pPr algn="l"/>
              <a:r>
                <a:rPr lang="en-GB" sz="1600">
                  <a:latin typeface="Tahoma" pitchFamily="34" charset="0"/>
                </a:rPr>
                <a:t>       – Constant Angular velocity</a:t>
              </a:r>
            </a:p>
          </p:txBody>
        </p:sp>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 y="2443"/>
              <a:ext cx="38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 y="2680"/>
              <a:ext cx="200"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a:grpSpLocks/>
          </p:cNvGrpSpPr>
          <p:nvPr/>
        </p:nvGrpSpPr>
        <p:grpSpPr bwMode="auto">
          <a:xfrm>
            <a:off x="6324600" y="3422650"/>
            <a:ext cx="2209800" cy="1600200"/>
            <a:chOff x="4272" y="2160"/>
            <a:chExt cx="1392" cy="1008"/>
          </a:xfrm>
        </p:grpSpPr>
        <p:sp>
          <p:nvSpPr>
            <p:cNvPr id="17" name="AutoShape 43"/>
            <p:cNvSpPr>
              <a:spLocks noChangeArrowheads="1"/>
            </p:cNvSpPr>
            <p:nvPr/>
          </p:nvSpPr>
          <p:spPr bwMode="auto">
            <a:xfrm>
              <a:off x="4272" y="2160"/>
              <a:ext cx="1392" cy="1008"/>
            </a:xfrm>
            <a:prstGeom prst="wedgeRoundRectCallout">
              <a:avLst>
                <a:gd name="adj1" fmla="val 5458"/>
                <a:gd name="adj2" fmla="val -78870"/>
                <a:gd name="adj3" fmla="val 16667"/>
              </a:avLst>
            </a:prstGeom>
            <a:gradFill rotWithShape="0">
              <a:gsLst>
                <a:gs pos="0">
                  <a:srgbClr val="00FF00">
                    <a:gamma/>
                    <a:shade val="46275"/>
                    <a:invGamma/>
                  </a:srgbClr>
                </a:gs>
                <a:gs pos="50000">
                  <a:srgbClr val="00FF00"/>
                </a:gs>
                <a:gs pos="100000">
                  <a:srgbClr val="00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r>
                <a:rPr lang="en-GB" sz="1600">
                  <a:latin typeface="Tahoma" pitchFamily="34" charset="0"/>
                </a:rPr>
                <a:t>The outer cylinder:</a:t>
              </a:r>
            </a:p>
            <a:p>
              <a:pPr algn="l"/>
              <a:r>
                <a:rPr lang="en-GB" sz="1600">
                  <a:latin typeface="Tahoma" pitchFamily="34" charset="0"/>
                </a:rPr>
                <a:t>       – Radius</a:t>
              </a:r>
            </a:p>
            <a:p>
              <a:pPr algn="l"/>
              <a:r>
                <a:rPr lang="en-GB" sz="1600">
                  <a:latin typeface="Tahoma" pitchFamily="34" charset="0"/>
                </a:rPr>
                <a:t>Held stationary by a spring balance which measures the torque M</a:t>
              </a:r>
            </a:p>
          </p:txBody>
        </p:sp>
        <p:pic>
          <p:nvPicPr>
            <p:cNvPr id="18"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0" y="2304"/>
              <a:ext cx="384"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6"/>
          <p:cNvSpPr>
            <a:spLocks noChangeArrowheads="1"/>
          </p:cNvSpPr>
          <p:nvPr/>
        </p:nvSpPr>
        <p:spPr bwMode="auto">
          <a:xfrm>
            <a:off x="990600" y="5708650"/>
            <a:ext cx="914400" cy="381000"/>
          </a:xfrm>
          <a:prstGeom prst="rightArrow">
            <a:avLst>
              <a:gd name="adj1" fmla="val 50000"/>
              <a:gd name="adj2" fmla="val 60000"/>
            </a:avLst>
          </a:prstGeom>
          <a:gradFill rotWithShape="0">
            <a:gsLst>
              <a:gs pos="0">
                <a:srgbClr val="FF0000">
                  <a:gamma/>
                  <a:shade val="46275"/>
                  <a:invGamma/>
                </a:srgbClr>
              </a:gs>
              <a:gs pos="50000">
                <a:srgbClr val="FF0000"/>
              </a:gs>
              <a:gs pos="100000">
                <a:srgbClr val="FF00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grpSp>
        <p:nvGrpSpPr>
          <p:cNvPr id="13" name="Group 12"/>
          <p:cNvGrpSpPr>
            <a:grpSpLocks/>
          </p:cNvGrpSpPr>
          <p:nvPr/>
        </p:nvGrpSpPr>
        <p:grpSpPr bwMode="auto">
          <a:xfrm>
            <a:off x="2082800" y="5340350"/>
            <a:ext cx="3581400" cy="1143000"/>
            <a:chOff x="1600" y="3368"/>
            <a:chExt cx="2256" cy="720"/>
          </a:xfrm>
        </p:grpSpPr>
        <p:sp>
          <p:nvSpPr>
            <p:cNvPr id="15" name="Rectangle 14"/>
            <p:cNvSpPr>
              <a:spLocks noChangeArrowheads="1"/>
            </p:cNvSpPr>
            <p:nvPr/>
          </p:nvSpPr>
          <p:spPr bwMode="auto">
            <a:xfrm>
              <a:off x="1600" y="3368"/>
              <a:ext cx="2256" cy="720"/>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1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56" y="3400"/>
              <a:ext cx="2112" cy="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53"/>
          <p:cNvSpPr>
            <a:spLocks noChangeArrowheads="1"/>
          </p:cNvSpPr>
          <p:nvPr/>
        </p:nvSpPr>
        <p:spPr bwMode="auto">
          <a:xfrm>
            <a:off x="5867400" y="5314950"/>
            <a:ext cx="2057400" cy="914400"/>
          </a:xfrm>
          <a:prstGeom prst="wedgeRoundRectCallout">
            <a:avLst>
              <a:gd name="adj1" fmla="val -74458"/>
              <a:gd name="adj2" fmla="val 20662"/>
              <a:gd name="adj3" fmla="val 16667"/>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GB" sz="1600">
                <a:latin typeface="Tahoma" pitchFamily="34" charset="0"/>
              </a:rPr>
              <a:t>h – the fluid height level on the two cylinders</a:t>
            </a:r>
          </a:p>
          <a:p>
            <a:pPr algn="l"/>
            <a:r>
              <a:rPr lang="en-GB" sz="1600">
                <a:latin typeface="Tahoma" pitchFamily="34" charset="0"/>
              </a:rPr>
              <a:t>       </a:t>
            </a:r>
          </a:p>
        </p:txBody>
      </p:sp>
    </p:spTree>
    <p:extLst>
      <p:ext uri="{BB962C8B-B14F-4D97-AF65-F5344CB8AC3E}">
        <p14:creationId xmlns:p14="http://schemas.microsoft.com/office/powerpoint/2010/main" val="34541193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952500" y="762000"/>
            <a:ext cx="723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spcBef>
                <a:spcPct val="50000"/>
              </a:spcBef>
            </a:pPr>
            <a:r>
              <a:rPr lang="en-GB" sz="1600">
                <a:latin typeface="Tahoma" pitchFamily="34" charset="0"/>
              </a:rPr>
              <a:t>For a certain viscometer, the viscosity as function of angular momentum and angular velocity is:</a:t>
            </a:r>
          </a:p>
        </p:txBody>
      </p:sp>
      <p:grpSp>
        <p:nvGrpSpPr>
          <p:cNvPr id="5" name="Group 4"/>
          <p:cNvGrpSpPr>
            <a:grpSpLocks/>
          </p:cNvGrpSpPr>
          <p:nvPr/>
        </p:nvGrpSpPr>
        <p:grpSpPr bwMode="auto">
          <a:xfrm>
            <a:off x="3086100" y="1473200"/>
            <a:ext cx="1676400" cy="914400"/>
            <a:chOff x="2448" y="1024"/>
            <a:chExt cx="1056" cy="576"/>
          </a:xfrm>
        </p:grpSpPr>
        <p:sp>
          <p:nvSpPr>
            <p:cNvPr id="7" name="Rectangle 6"/>
            <p:cNvSpPr>
              <a:spLocks noChangeArrowheads="1"/>
            </p:cNvSpPr>
            <p:nvPr/>
          </p:nvSpPr>
          <p:spPr bwMode="auto">
            <a:xfrm>
              <a:off x="2448" y="1024"/>
              <a:ext cx="1056" cy="576"/>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2" y="1056"/>
              <a:ext cx="768" cy="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AutoShape 16"/>
          <p:cNvSpPr>
            <a:spLocks noChangeArrowheads="1"/>
          </p:cNvSpPr>
          <p:nvPr/>
        </p:nvSpPr>
        <p:spPr bwMode="auto">
          <a:xfrm>
            <a:off x="1943100" y="3429000"/>
            <a:ext cx="3276600" cy="838200"/>
          </a:xfrm>
          <a:prstGeom prst="wedgeRoundRectCallout">
            <a:avLst>
              <a:gd name="adj1" fmla="val 12356"/>
              <a:gd name="adj2" fmla="val -216097"/>
              <a:gd name="adj3" fmla="val 16667"/>
            </a:avLst>
          </a:prstGeom>
          <a:gradFill rotWithShape="0">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l"/>
            <a:r>
              <a:rPr lang="en-GB" sz="1600">
                <a:latin typeface="Tahoma" pitchFamily="34" charset="0"/>
              </a:rPr>
              <a:t>C – the characteristic constant for the viscometer</a:t>
            </a:r>
          </a:p>
          <a:p>
            <a:pPr algn="l"/>
            <a:r>
              <a:rPr lang="en-GB" sz="1600">
                <a:latin typeface="Tahoma" pitchFamily="34" charset="0"/>
              </a:rPr>
              <a:t>       </a:t>
            </a:r>
          </a:p>
        </p:txBody>
      </p:sp>
    </p:spTree>
    <p:extLst>
      <p:ext uri="{BB962C8B-B14F-4D97-AF65-F5344CB8AC3E}">
        <p14:creationId xmlns:p14="http://schemas.microsoft.com/office/powerpoint/2010/main" val="33434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685800" y="732472"/>
                <a:ext cx="7696200" cy="8757141"/>
              </a:xfrm>
              <a:prstGeom prst="rect">
                <a:avLst/>
              </a:prstGeom>
            </p:spPr>
            <p:txBody>
              <a:bodyPr wrap="square">
                <a:spAutoFit/>
              </a:bodyPr>
              <a:lstStyle/>
              <a:p>
                <a:r>
                  <a:rPr lang="en-US" sz="2400" u="sng" dirty="0" smtClean="0">
                    <a:solidFill>
                      <a:srgbClr val="FF0000"/>
                    </a:solidFill>
                    <a:latin typeface="Times New Roman" pitchFamily="18" charset="0"/>
                  </a:rPr>
                  <a:t>Example:</a:t>
                </a:r>
                <a:r>
                  <a:rPr lang="en-US" sz="2400" dirty="0">
                    <a:latin typeface="Times New Roman" pitchFamily="18" charset="0"/>
                  </a:rPr>
                  <a:t> Light bar metal with cross section area 100cm</a:t>
                </a:r>
                <a:r>
                  <a:rPr lang="en-US" sz="2400" baseline="30000" dirty="0">
                    <a:latin typeface="Times New Roman" pitchFamily="18" charset="0"/>
                  </a:rPr>
                  <a:t>2</a:t>
                </a:r>
                <a:r>
                  <a:rPr lang="en-US" sz="2400" dirty="0">
                    <a:latin typeface="Times New Roman" pitchFamily="18" charset="0"/>
                  </a:rPr>
                  <a:t> ,which move on the layer from </a:t>
                </a:r>
                <a:r>
                  <a:rPr lang="en-US" sz="2400" dirty="0" smtClean="0">
                    <a:latin typeface="Times New Roman" pitchFamily="18" charset="0"/>
                  </a:rPr>
                  <a:t>oil </a:t>
                </a:r>
                <a:r>
                  <a:rPr lang="en-US" sz="2400" dirty="0">
                    <a:latin typeface="Times New Roman" pitchFamily="18" charset="0"/>
                  </a:rPr>
                  <a:t>with viscosity 1.55Pa.S and thickness 2mm . Calculate the horizontal force required to movement the bar in velocity 3cm/S </a:t>
                </a:r>
                <a:r>
                  <a:rPr lang="en-US" sz="2400" dirty="0" smtClean="0">
                    <a:latin typeface="Times New Roman" pitchFamily="18" charset="0"/>
                  </a:rPr>
                  <a:t>?</a:t>
                </a:r>
              </a:p>
              <a:p>
                <a:endParaRPr lang="en-US" sz="2400" dirty="0">
                  <a:latin typeface="Times New Roman" pitchFamily="18" charset="0"/>
                </a:endParaRPr>
              </a:p>
              <a:p>
                <a:r>
                  <a:rPr lang="en-US" sz="2400" i="1" u="sng" dirty="0" smtClean="0">
                    <a:solidFill>
                      <a:srgbClr val="FF0000"/>
                    </a:solidFill>
                    <a:latin typeface="Times New Roman" pitchFamily="18" charset="0"/>
                  </a:rPr>
                  <a:t>Solution :    </a:t>
                </a:r>
              </a:p>
              <a:p>
                <a:r>
                  <a:rPr lang="en-US" sz="2400" i="1" u="sng" dirty="0">
                    <a:solidFill>
                      <a:srgbClr val="FF0000"/>
                    </a:solidFill>
                    <a:latin typeface="Times New Roman" pitchFamily="18" charset="0"/>
                  </a:rPr>
                  <a:t> </a:t>
                </a:r>
                <a:r>
                  <a:rPr lang="en-US" sz="2400" i="1" u="sng" dirty="0" smtClean="0">
                    <a:solidFill>
                      <a:srgbClr val="FF0000"/>
                    </a:solidFill>
                    <a:latin typeface="Times New Roman" pitchFamily="18" charset="0"/>
                  </a:rPr>
                  <a:t>    </a:t>
                </a:r>
              </a:p>
              <a:p>
                <a:r>
                  <a:rPr lang="en-US" sz="2400" i="1" u="sng" dirty="0">
                    <a:solidFill>
                      <a:srgbClr val="FF0000"/>
                    </a:solidFill>
                    <a:latin typeface="Times New Roman" pitchFamily="18" charset="0"/>
                  </a:rPr>
                  <a:t> </a:t>
                </a:r>
                <a:r>
                  <a:rPr lang="en-US" sz="2400" i="1" u="sng" dirty="0" smtClean="0">
                    <a:solidFill>
                      <a:srgbClr val="FF0000"/>
                    </a:solidFill>
                    <a:latin typeface="Times New Roman" pitchFamily="18" charset="0"/>
                  </a:rPr>
                  <a:t>  </a:t>
                </a:r>
              </a:p>
              <a:p>
                <a:endParaRPr lang="en-US" sz="2400" dirty="0">
                  <a:latin typeface="Times New Roman" pitchFamily="18" charset="0"/>
                </a:endParaRPr>
              </a:p>
              <a:p>
                <a:r>
                  <a:rPr lang="en-US" sz="2400" dirty="0" smtClean="0">
                    <a:latin typeface="Times New Roman" pitchFamily="18" charset="0"/>
                  </a:rPr>
                  <a:t>A = 100cm</a:t>
                </a:r>
                <a:r>
                  <a:rPr lang="en-US" sz="2400" baseline="30000" dirty="0" smtClean="0">
                    <a:latin typeface="Times New Roman" pitchFamily="18" charset="0"/>
                  </a:rPr>
                  <a:t>2</a:t>
                </a:r>
                <a:r>
                  <a:rPr lang="en-US" sz="2400" dirty="0" smtClean="0">
                    <a:latin typeface="Times New Roman" pitchFamily="18" charset="0"/>
                  </a:rPr>
                  <a:t>  =  100x10</a:t>
                </a:r>
                <a:r>
                  <a:rPr lang="en-US" sz="2400" baseline="30000" dirty="0" smtClean="0">
                    <a:latin typeface="Times New Roman" pitchFamily="18" charset="0"/>
                  </a:rPr>
                  <a:t>-4</a:t>
                </a:r>
                <a:r>
                  <a:rPr lang="en-US" sz="2400" dirty="0" smtClean="0">
                    <a:latin typeface="Times New Roman" pitchFamily="18" charset="0"/>
                  </a:rPr>
                  <a:t> m</a:t>
                </a:r>
                <a:r>
                  <a:rPr lang="en-US" sz="2400" baseline="30000" dirty="0" smtClean="0">
                    <a:latin typeface="Times New Roman" pitchFamily="18" charset="0"/>
                  </a:rPr>
                  <a:t>2</a:t>
                </a:r>
              </a:p>
              <a:p>
                <a:r>
                  <a:rPr lang="en-US" sz="2400" dirty="0" smtClean="0">
                    <a:latin typeface="Times New Roman" pitchFamily="18" charset="0"/>
                  </a:rPr>
                  <a:t>Thickness(Y) = 2mm = 0.002m</a:t>
                </a:r>
              </a:p>
              <a:p>
                <a:r>
                  <a:rPr lang="en-US" sz="2400" dirty="0" smtClean="0">
                    <a:latin typeface="Times New Roman" pitchFamily="18" charset="0"/>
                  </a:rPr>
                  <a:t>Velocity(V)  =   3cm/s  = 0.03 m/s</a:t>
                </a:r>
                <a:endParaRPr lang="en-US" sz="2400" dirty="0">
                  <a:latin typeface="Times New Roman" pitchFamily="18" charset="0"/>
                </a:endParaRPr>
              </a:p>
              <a:p>
                <a:pPr algn="ctr">
                  <a:defRPr/>
                </a:pPr>
                <a:r>
                  <a:rPr lang="en-US" sz="2400" dirty="0" smtClean="0">
                    <a:latin typeface="Times New Roman" pitchFamily="18" charset="0"/>
                  </a:rPr>
                  <a:t>V/Y =   </a:t>
                </a:r>
                <a14:m>
                  <m:oMath xmlns:m="http://schemas.openxmlformats.org/officeDocument/2006/math">
                    <m:f>
                      <m:fPr>
                        <m:ctrlPr>
                          <a:rPr lang="en-US" sz="2400" i="1" smtClean="0">
                            <a:latin typeface="Cambria Math"/>
                          </a:rPr>
                        </m:ctrlPr>
                      </m:fPr>
                      <m:num>
                        <m:r>
                          <a:rPr lang="en-US" sz="2400" b="0" i="1" smtClean="0">
                            <a:latin typeface="Cambria Math"/>
                          </a:rPr>
                          <m:t>0</m:t>
                        </m:r>
                        <m:r>
                          <a:rPr lang="en-US" sz="2400" b="0" i="1" smtClean="0">
                            <a:latin typeface="Cambria Math"/>
                          </a:rPr>
                          <m:t>.</m:t>
                        </m:r>
                        <m:r>
                          <a:rPr lang="en-US" sz="2400" b="0" i="1" smtClean="0">
                            <a:latin typeface="Cambria Math"/>
                          </a:rPr>
                          <m:t>03</m:t>
                        </m:r>
                        <m:r>
                          <a:rPr lang="en-US" sz="2400" b="0" i="1" smtClean="0">
                            <a:latin typeface="Cambria Math"/>
                          </a:rPr>
                          <m:t>𝑚</m:t>
                        </m:r>
                        <m:r>
                          <a:rPr lang="en-US" sz="2400" b="0" i="1" smtClean="0">
                            <a:latin typeface="Cambria Math"/>
                          </a:rPr>
                          <m:t>/</m:t>
                        </m:r>
                        <m:r>
                          <a:rPr lang="en-US" sz="2400" b="0" i="1" smtClean="0">
                            <a:latin typeface="Cambria Math"/>
                          </a:rPr>
                          <m:t>𝑠</m:t>
                        </m:r>
                      </m:num>
                      <m:den>
                        <m:r>
                          <a:rPr lang="en-US" sz="2400" b="0" i="1" smtClean="0">
                            <a:latin typeface="Cambria Math"/>
                          </a:rPr>
                          <m:t>0</m:t>
                        </m:r>
                        <m:r>
                          <a:rPr lang="en-US" sz="2400" b="0" i="1" smtClean="0">
                            <a:latin typeface="Cambria Math"/>
                          </a:rPr>
                          <m:t>.</m:t>
                        </m:r>
                        <m:r>
                          <a:rPr lang="en-US" sz="2400" b="0" i="1" smtClean="0">
                            <a:latin typeface="Cambria Math"/>
                          </a:rPr>
                          <m:t>002</m:t>
                        </m:r>
                        <m:r>
                          <a:rPr lang="en-US" sz="2400" b="0" i="1" smtClean="0">
                            <a:latin typeface="Cambria Math"/>
                          </a:rPr>
                          <m:t>𝑚</m:t>
                        </m:r>
                      </m:den>
                    </m:f>
                    <m:r>
                      <a:rPr lang="en-US" sz="2400" b="0" i="0" smtClean="0">
                        <a:latin typeface="Cambria Math"/>
                      </a:rPr>
                      <m:t>  </m:t>
                    </m:r>
                  </m:oMath>
                </a14:m>
                <a:r>
                  <a:rPr lang="en-US" sz="2400" dirty="0" smtClean="0">
                    <a:latin typeface="Times New Roman" pitchFamily="18" charset="0"/>
                  </a:rPr>
                  <a:t>=15    s</a:t>
                </a:r>
                <a:r>
                  <a:rPr lang="en-US" sz="2400" baseline="30000" dirty="0" smtClean="0">
                    <a:latin typeface="Times New Roman" pitchFamily="18" charset="0"/>
                  </a:rPr>
                  <a:t>-1</a:t>
                </a:r>
              </a:p>
              <a:p>
                <a:pPr>
                  <a:defRPr/>
                </a:pPr>
                <a:r>
                  <a:rPr lang="en-US" sz="2400" dirty="0" smtClean="0">
                    <a:latin typeface="Times New Roman" pitchFamily="18" charset="0"/>
                  </a:rPr>
                  <a:t>Then : </a:t>
                </a:r>
                <a:endParaRPr lang="ar-IQ" sz="2400" dirty="0">
                  <a:latin typeface="Times New Roman" pitchFamily="18" charset="0"/>
                </a:endParaRPr>
              </a:p>
              <a:p>
                <a:pPr>
                  <a:defRPr/>
                </a:pPr>
                <a:r>
                  <a:rPr lang="en-US" sz="2400" dirty="0" smtClean="0">
                    <a:latin typeface="Times New Roman" pitchFamily="18" charset="0"/>
                  </a:rPr>
                  <a:t>                       </a:t>
                </a:r>
                <a:r>
                  <a:rPr lang="en-US" sz="2400" dirty="0" smtClean="0">
                    <a:solidFill>
                      <a:srgbClr val="FF0000"/>
                    </a:solidFill>
                    <a:latin typeface="Times New Roman" pitchFamily="18" charset="0"/>
                  </a:rPr>
                  <a:t>F=(1.55) x (100x10</a:t>
                </a:r>
                <a:r>
                  <a:rPr lang="en-US" sz="2400" baseline="30000" dirty="0" smtClean="0">
                    <a:solidFill>
                      <a:srgbClr val="FF0000"/>
                    </a:solidFill>
                    <a:latin typeface="Times New Roman" pitchFamily="18" charset="0"/>
                  </a:rPr>
                  <a:t>-4 </a:t>
                </a:r>
                <a:r>
                  <a:rPr lang="en-US" sz="2400" dirty="0" smtClean="0">
                    <a:solidFill>
                      <a:srgbClr val="FF0000"/>
                    </a:solidFill>
                    <a:latin typeface="Times New Roman" pitchFamily="18" charset="0"/>
                  </a:rPr>
                  <a:t>)</a:t>
                </a:r>
                <a:r>
                  <a:rPr lang="en-US" sz="2400" baseline="30000" dirty="0" smtClean="0">
                    <a:solidFill>
                      <a:srgbClr val="FF0000"/>
                    </a:solidFill>
                    <a:latin typeface="Times New Roman" pitchFamily="18" charset="0"/>
                  </a:rPr>
                  <a:t> </a:t>
                </a:r>
                <a:r>
                  <a:rPr lang="en-US" sz="2400" dirty="0" smtClean="0">
                    <a:solidFill>
                      <a:srgbClr val="FF0000"/>
                    </a:solidFill>
                    <a:latin typeface="Times New Roman" pitchFamily="18" charset="0"/>
                  </a:rPr>
                  <a:t>x (15) = 0.23N</a:t>
                </a:r>
                <a:endParaRPr lang="ar-IQ" sz="2400" dirty="0">
                  <a:solidFill>
                    <a:srgbClr val="FF0000"/>
                  </a:solidFill>
                  <a:latin typeface="Times New Roman" pitchFamily="18" charset="0"/>
                </a:endParaRPr>
              </a:p>
              <a:p>
                <a:endParaRPr lang="en-US" sz="2400" dirty="0">
                  <a:latin typeface="Times New Roman" pitchFamily="18" charset="0"/>
                </a:endParaRPr>
              </a:p>
              <a:p>
                <a:endParaRPr lang="en-US" sz="2400" dirty="0" smtClean="0">
                  <a:latin typeface="Times New Roman" pitchFamily="18" charset="0"/>
                </a:endParaRPr>
              </a:p>
              <a:p>
                <a:endParaRPr lang="en-US" sz="2400" dirty="0">
                  <a:latin typeface="Times New Roman" pitchFamily="18" charset="0"/>
                </a:endParaRPr>
              </a:p>
              <a:p>
                <a:endParaRPr lang="en-US" sz="2400" dirty="0" smtClean="0">
                  <a:latin typeface="Times New Roman" pitchFamily="18" charset="0"/>
                </a:endParaRPr>
              </a:p>
              <a:p>
                <a:endParaRPr lang="en-US" sz="2400" dirty="0">
                  <a:latin typeface="Times New Roman" pitchFamily="18" charset="0"/>
                </a:endParaRPr>
              </a:p>
              <a:p>
                <a:endParaRPr lang="en-US" sz="2400" dirty="0" smtClean="0">
                  <a:latin typeface="Times New Roman" pitchFamily="18" charset="0"/>
                </a:endParaRPr>
              </a:p>
              <a:p>
                <a:endParaRPr lang="en-US" sz="2400" dirty="0">
                  <a:latin typeface="Times New Roman" pitchFamily="18" charset="0"/>
                </a:endParaRPr>
              </a:p>
              <a:p>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685800" y="732472"/>
                <a:ext cx="7696200" cy="8757141"/>
              </a:xfrm>
              <a:prstGeom prst="rect">
                <a:avLst/>
              </a:prstGeom>
              <a:blipFill rotWithShape="1">
                <a:blip r:embed="rId2"/>
                <a:stretch>
                  <a:fillRect l="-1268" t="-557"/>
                </a:stretch>
              </a:blipFill>
            </p:spPr>
            <p:txBody>
              <a:bodyPr/>
              <a:lstStyle/>
              <a:p>
                <a:r>
                  <a:rPr lang="en-US">
                    <a:noFill/>
                  </a:rPr>
                  <a:t> </a:t>
                </a:r>
              </a:p>
            </p:txBody>
          </p:sp>
        </mc:Fallback>
      </mc:AlternateContent>
      <p:grpSp>
        <p:nvGrpSpPr>
          <p:cNvPr id="5" name="Group 4"/>
          <p:cNvGrpSpPr>
            <a:grpSpLocks/>
          </p:cNvGrpSpPr>
          <p:nvPr/>
        </p:nvGrpSpPr>
        <p:grpSpPr bwMode="auto">
          <a:xfrm>
            <a:off x="3429000" y="2874337"/>
            <a:ext cx="1600200" cy="1219200"/>
            <a:chOff x="2832" y="1104"/>
            <a:chExt cx="1008" cy="768"/>
          </a:xfrm>
        </p:grpSpPr>
        <p:sp>
          <p:nvSpPr>
            <p:cNvPr id="6" name="Rectangle 5"/>
            <p:cNvSpPr>
              <a:spLocks noChangeArrowheads="1"/>
            </p:cNvSpPr>
            <p:nvPr/>
          </p:nvSpPr>
          <p:spPr bwMode="auto">
            <a:xfrm>
              <a:off x="2832" y="1104"/>
              <a:ext cx="1008" cy="768"/>
            </a:xfrm>
            <a:prstGeom prst="rect">
              <a:avLst/>
            </a:prstGeom>
            <a:gradFill rotWithShape="0">
              <a:gsLst>
                <a:gs pos="0">
                  <a:srgbClr val="FFFF00">
                    <a:gamma/>
                    <a:shade val="46275"/>
                    <a:invGamma/>
                  </a:srgbClr>
                </a:gs>
                <a:gs pos="50000">
                  <a:srgbClr val="FFFF00"/>
                </a:gs>
                <a:gs pos="100000">
                  <a:srgbClr val="FFFF00">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nb-NO"/>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endParaRPr lang="en-US"/>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6" y="1181"/>
              <a:ext cx="864"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950870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normAutofit fontScale="92500" lnSpcReduction="10000"/>
              </a:bodyPr>
              <a:lstStyle/>
              <a:p>
                <a:pPr algn="ctr"/>
                <a:r>
                  <a:rPr lang="en-US" dirty="0" smtClean="0">
                    <a:solidFill>
                      <a:srgbClr val="C00000"/>
                    </a:solidFill>
                  </a:rPr>
                  <a:t>F=mg = </a:t>
                </a:r>
                <a:r>
                  <a:rPr lang="en-US" dirty="0" smtClean="0">
                    <a:solidFill>
                      <a:srgbClr val="C00000"/>
                    </a:solidFill>
                    <a:sym typeface="Symbol"/>
                  </a:rPr>
                  <a:t></a:t>
                </a:r>
                <a:r>
                  <a:rPr lang="en-US" dirty="0" err="1" smtClean="0">
                    <a:solidFill>
                      <a:srgbClr val="C00000"/>
                    </a:solidFill>
                    <a:sym typeface="Symbol"/>
                  </a:rPr>
                  <a:t>Ahg</a:t>
                </a:r>
                <a:endParaRPr lang="en-US" dirty="0" smtClean="0">
                  <a:solidFill>
                    <a:srgbClr val="C00000"/>
                  </a:solidFill>
                  <a:sym typeface="Symbol"/>
                </a:endParaRPr>
              </a:p>
              <a:p>
                <a:r>
                  <a:rPr lang="en-US" dirty="0" smtClean="0">
                    <a:sym typeface="Symbol"/>
                  </a:rPr>
                  <a:t>Ah= volume of the column</a:t>
                </a:r>
              </a:p>
              <a:p>
                <a:r>
                  <a:rPr lang="en-US" dirty="0" smtClean="0">
                    <a:sym typeface="Symbol"/>
                  </a:rPr>
                  <a:t> = density of the liquid (constant)</a:t>
                </a:r>
              </a:p>
              <a:p>
                <a:r>
                  <a:rPr lang="en-US" dirty="0" smtClean="0">
                    <a:sym typeface="Symbol"/>
                  </a:rPr>
                  <a:t>G=acceleration of gravity</a:t>
                </a:r>
              </a:p>
              <a:p>
                <a:endParaRPr lang="en-US" dirty="0">
                  <a:sym typeface="Symbol"/>
                </a:endParaRPr>
              </a:p>
              <a:p>
                <a:r>
                  <a:rPr lang="en-US" dirty="0" smtClean="0">
                    <a:sym typeface="Symbol"/>
                  </a:rPr>
                  <a:t>The pressure P is then :</a:t>
                </a:r>
              </a:p>
              <a:p>
                <a:pPr algn="ctr"/>
                <a:r>
                  <a:rPr lang="en-US" sz="4300" dirty="0" smtClean="0">
                    <a:solidFill>
                      <a:srgbClr val="C00000"/>
                    </a:solidFill>
                    <a:sym typeface="Symbol"/>
                  </a:rPr>
                  <a:t>P = </a:t>
                </a:r>
                <a14:m>
                  <m:oMath xmlns:m="http://schemas.openxmlformats.org/officeDocument/2006/math">
                    <m:f>
                      <m:fPr>
                        <m:ctrlPr>
                          <a:rPr lang="en-US" sz="4300" i="1" smtClean="0">
                            <a:solidFill>
                              <a:srgbClr val="C00000"/>
                            </a:solidFill>
                            <a:latin typeface="Cambria Math"/>
                            <a:sym typeface="Symbol"/>
                          </a:rPr>
                        </m:ctrlPr>
                      </m:fPr>
                      <m:num>
                        <m:r>
                          <a:rPr lang="en-US" sz="4300" b="0" i="1" smtClean="0">
                            <a:solidFill>
                              <a:srgbClr val="C00000"/>
                            </a:solidFill>
                            <a:latin typeface="Cambria Math"/>
                            <a:sym typeface="Symbol"/>
                          </a:rPr>
                          <m:t>𝐹</m:t>
                        </m:r>
                      </m:num>
                      <m:den>
                        <m:r>
                          <a:rPr lang="en-US" sz="4300" b="0" i="1" smtClean="0">
                            <a:solidFill>
                              <a:srgbClr val="C00000"/>
                            </a:solidFill>
                            <a:latin typeface="Cambria Math"/>
                            <a:sym typeface="Symbol"/>
                          </a:rPr>
                          <m:t>𝐴</m:t>
                        </m:r>
                      </m:den>
                    </m:f>
                    <m:r>
                      <a:rPr lang="en-US" sz="4300" b="0" i="1" smtClean="0">
                        <a:solidFill>
                          <a:srgbClr val="C00000"/>
                        </a:solidFill>
                        <a:latin typeface="Cambria Math"/>
                        <a:sym typeface="Symbol"/>
                      </a:rPr>
                      <m:t> </m:t>
                    </m:r>
                  </m:oMath>
                </a14:m>
                <a:r>
                  <a:rPr lang="en-US" sz="4300" dirty="0" smtClean="0">
                    <a:solidFill>
                      <a:srgbClr val="C00000"/>
                    </a:solidFill>
                    <a:sym typeface="Symbol"/>
                  </a:rPr>
                  <a:t>= </a:t>
                </a:r>
                <a14:m>
                  <m:oMath xmlns:m="http://schemas.openxmlformats.org/officeDocument/2006/math">
                    <m:f>
                      <m:fPr>
                        <m:ctrlPr>
                          <a:rPr lang="en-US" sz="4300" i="1" dirty="0" smtClean="0">
                            <a:solidFill>
                              <a:srgbClr val="C00000"/>
                            </a:solidFill>
                            <a:latin typeface="Cambria Math"/>
                            <a:sym typeface="Symbol"/>
                          </a:rPr>
                        </m:ctrlPr>
                      </m:fPr>
                      <m:num>
                        <m:r>
                          <a:rPr lang="en-US" sz="4300" i="1" dirty="0" smtClean="0">
                            <a:solidFill>
                              <a:srgbClr val="C00000"/>
                            </a:solidFill>
                            <a:latin typeface="Cambria Math"/>
                            <a:ea typeface="Cambria Math"/>
                            <a:sym typeface="Symbol"/>
                          </a:rPr>
                          <m:t>𝜌</m:t>
                        </m:r>
                        <m:r>
                          <a:rPr lang="en-US" sz="4300" b="0" i="1" dirty="0" smtClean="0">
                            <a:solidFill>
                              <a:srgbClr val="C00000"/>
                            </a:solidFill>
                            <a:latin typeface="Cambria Math"/>
                            <a:ea typeface="Cambria Math"/>
                            <a:sym typeface="Symbol"/>
                          </a:rPr>
                          <m:t>𝐴</m:t>
                        </m:r>
                        <m:r>
                          <a:rPr lang="en-US" sz="4300" b="0" i="1" dirty="0" smtClean="0">
                            <a:solidFill>
                              <a:srgbClr val="C00000"/>
                            </a:solidFill>
                            <a:latin typeface="Cambria Math"/>
                            <a:ea typeface="Cambria Math"/>
                            <a:sym typeface="Symbol"/>
                          </a:rPr>
                          <m:t>h</m:t>
                        </m:r>
                        <m:r>
                          <a:rPr lang="en-US" sz="4300" b="0" i="1" dirty="0" smtClean="0">
                            <a:solidFill>
                              <a:srgbClr val="C00000"/>
                            </a:solidFill>
                            <a:latin typeface="Cambria Math"/>
                            <a:ea typeface="Cambria Math"/>
                            <a:sym typeface="Symbol"/>
                          </a:rPr>
                          <m:t>𝑔</m:t>
                        </m:r>
                      </m:num>
                      <m:den>
                        <m:r>
                          <a:rPr lang="en-US" sz="4300" b="0" i="1" dirty="0" smtClean="0">
                            <a:solidFill>
                              <a:srgbClr val="C00000"/>
                            </a:solidFill>
                            <a:latin typeface="Cambria Math"/>
                            <a:sym typeface="Symbol"/>
                          </a:rPr>
                          <m:t>𝐴</m:t>
                        </m:r>
                      </m:den>
                    </m:f>
                  </m:oMath>
                </a14:m>
                <a:endParaRPr lang="en-US" sz="4300" dirty="0" smtClean="0">
                  <a:sym typeface="Symbol"/>
                </a:endParaRPr>
              </a:p>
              <a:p>
                <a:r>
                  <a:rPr lang="en-US" dirty="0" smtClean="0">
                    <a:sym typeface="Symbol"/>
                  </a:rPr>
                  <a:t>P=</a:t>
                </a:r>
                <a:r>
                  <a:rPr lang="en-US" dirty="0" err="1" smtClean="0">
                    <a:sym typeface="Symbol"/>
                  </a:rPr>
                  <a:t>gh</a:t>
                </a:r>
                <a:r>
                  <a:rPr lang="en-US" dirty="0" smtClean="0">
                    <a:sym typeface="Symbol"/>
                  </a:rPr>
                  <a:t> (liquid)</a:t>
                </a:r>
                <a:r>
                  <a:rPr lang="ar-IQ" dirty="0" smtClean="0">
                    <a:sym typeface="Symbol"/>
                  </a:rPr>
                  <a:t>حساب الضغط المسلط من قبل المائع نفسه</a:t>
                </a:r>
                <a:endParaRPr lang="en-US" dirty="0" smtClean="0">
                  <a:sym typeface="Symbol"/>
                </a:endParaRPr>
              </a:p>
              <a:p>
                <a:r>
                  <a:rPr lang="en-US" dirty="0" smtClean="0"/>
                  <a:t>The pressure directly proportional to the density of the liquid ,and to the depth within the liquid . </a:t>
                </a:r>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rotWithShape="1">
                <a:blip r:embed="rId2"/>
                <a:stretch>
                  <a:fillRect l="-1481" t="-2304" r="-148"/>
                </a:stretch>
              </a:blipFill>
            </p:spPr>
            <p:txBody>
              <a:bodyPr/>
              <a:lstStyle/>
              <a:p>
                <a:r>
                  <a:rPr lang="en-US">
                    <a:noFill/>
                  </a:rPr>
                  <a:t> </a:t>
                </a:r>
              </a:p>
            </p:txBody>
          </p:sp>
        </mc:Fallback>
      </mc:AlternateContent>
    </p:spTree>
    <p:extLst>
      <p:ext uri="{BB962C8B-B14F-4D97-AF65-F5344CB8AC3E}">
        <p14:creationId xmlns:p14="http://schemas.microsoft.com/office/powerpoint/2010/main" val="210627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lstStyle/>
          <a:p>
            <a:r>
              <a:rPr lang="en-US" dirty="0" smtClean="0"/>
              <a:t>The pressure of equal depths within a uniform liquid is the same.</a:t>
            </a:r>
          </a:p>
          <a:p>
            <a:endParaRPr lang="en-US" dirty="0"/>
          </a:p>
          <a:p>
            <a:endParaRPr lang="en-US" dirty="0" smtClean="0"/>
          </a:p>
          <a:p>
            <a:r>
              <a:rPr lang="en-US" dirty="0" smtClean="0"/>
              <a:t>Calculating the pressure</a:t>
            </a:r>
          </a:p>
          <a:p>
            <a:r>
              <a:rPr lang="en-US" dirty="0" smtClean="0"/>
              <a:t>At a depth h in a liquid </a:t>
            </a:r>
            <a:endParaRPr lang="en-US" dirty="0"/>
          </a:p>
        </p:txBody>
      </p:sp>
      <p:sp>
        <p:nvSpPr>
          <p:cNvPr id="4" name="مكعب 3"/>
          <p:cNvSpPr/>
          <p:nvPr/>
        </p:nvSpPr>
        <p:spPr>
          <a:xfrm>
            <a:off x="4724400" y="2057400"/>
            <a:ext cx="3352800" cy="388620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كعب 4"/>
          <p:cNvSpPr/>
          <p:nvPr/>
        </p:nvSpPr>
        <p:spPr>
          <a:xfrm>
            <a:off x="5334000" y="3515591"/>
            <a:ext cx="1524000" cy="1600200"/>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رابط كسهم مستقيم 6"/>
          <p:cNvCxnSpPr/>
          <p:nvPr/>
        </p:nvCxnSpPr>
        <p:spPr>
          <a:xfrm>
            <a:off x="5029200" y="3886200"/>
            <a:ext cx="0" cy="1219200"/>
          </a:xfrm>
          <a:prstGeom prst="straightConnector1">
            <a:avLst/>
          </a:prstGeom>
          <a:ln w="1905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مربع نص 8"/>
          <p:cNvSpPr txBox="1"/>
          <p:nvPr/>
        </p:nvSpPr>
        <p:spPr>
          <a:xfrm>
            <a:off x="4648200" y="4305300"/>
            <a:ext cx="457200" cy="707886"/>
          </a:xfrm>
          <a:prstGeom prst="rect">
            <a:avLst/>
          </a:prstGeom>
          <a:noFill/>
        </p:spPr>
        <p:txBody>
          <a:bodyPr wrap="square" rtlCol="0">
            <a:spAutoFit/>
          </a:bodyPr>
          <a:lstStyle/>
          <a:p>
            <a:r>
              <a:rPr lang="en-US" sz="4000" dirty="0" smtClean="0"/>
              <a:t>h</a:t>
            </a:r>
            <a:endParaRPr lang="en-US" dirty="0"/>
          </a:p>
        </p:txBody>
      </p:sp>
      <p:sp>
        <p:nvSpPr>
          <p:cNvPr id="10" name="مربع نص 9"/>
          <p:cNvSpPr txBox="1"/>
          <p:nvPr/>
        </p:nvSpPr>
        <p:spPr>
          <a:xfrm>
            <a:off x="5638800" y="5692914"/>
            <a:ext cx="457200" cy="707886"/>
          </a:xfrm>
          <a:prstGeom prst="rect">
            <a:avLst/>
          </a:prstGeom>
          <a:noFill/>
        </p:spPr>
        <p:txBody>
          <a:bodyPr wrap="square" rtlCol="0">
            <a:spAutoFit/>
          </a:bodyPr>
          <a:lstStyle/>
          <a:p>
            <a:r>
              <a:rPr lang="en-US" sz="4000" dirty="0" smtClean="0"/>
              <a:t>A</a:t>
            </a:r>
            <a:endParaRPr lang="en-US" dirty="0"/>
          </a:p>
        </p:txBody>
      </p:sp>
      <p:cxnSp>
        <p:nvCxnSpPr>
          <p:cNvPr id="12" name="رابط كسهم مستقيم 11"/>
          <p:cNvCxnSpPr>
            <a:stCxn id="10" idx="1"/>
            <a:endCxn id="5" idx="3"/>
          </p:cNvCxnSpPr>
          <p:nvPr/>
        </p:nvCxnSpPr>
        <p:spPr>
          <a:xfrm flipV="1">
            <a:off x="5638800" y="5115791"/>
            <a:ext cx="266700" cy="931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05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6248400"/>
          </a:xfrm>
        </p:spPr>
        <p:txBody>
          <a:bodyPr/>
          <a:lstStyle/>
          <a:p>
            <a:r>
              <a:rPr lang="en-US" dirty="0" smtClean="0"/>
              <a:t>Consider any fluid ,and let us determine the pressure at any height ( y) above some reference point .</a:t>
            </a:r>
          </a:p>
          <a:p>
            <a:r>
              <a:rPr lang="en-US" dirty="0" smtClean="0"/>
              <a:t>If the force of gravity (</a:t>
            </a:r>
            <a:r>
              <a:rPr lang="en-US" dirty="0" err="1" smtClean="0"/>
              <a:t>dw</a:t>
            </a:r>
            <a:r>
              <a:rPr lang="en-US" dirty="0" smtClean="0"/>
              <a:t>)g</a:t>
            </a:r>
          </a:p>
          <a:p>
            <a:r>
              <a:rPr lang="en-US" dirty="0" smtClean="0"/>
              <a:t>Which is given by:</a:t>
            </a:r>
          </a:p>
          <a:p>
            <a:r>
              <a:rPr lang="en-US" dirty="0" err="1" smtClean="0"/>
              <a:t>dw</a:t>
            </a:r>
            <a:r>
              <a:rPr lang="en-US" dirty="0" smtClean="0"/>
              <a:t>=(</a:t>
            </a:r>
            <a:r>
              <a:rPr lang="en-US" dirty="0" err="1" smtClean="0"/>
              <a:t>dm</a:t>
            </a:r>
            <a:r>
              <a:rPr lang="en-US" dirty="0" smtClean="0"/>
              <a:t>)g=</a:t>
            </a:r>
            <a:r>
              <a:rPr lang="en-US" dirty="0" smtClean="0">
                <a:sym typeface="Symbol"/>
              </a:rPr>
              <a:t></a:t>
            </a:r>
            <a:r>
              <a:rPr lang="en-US" dirty="0" err="1" smtClean="0">
                <a:sym typeface="Symbol"/>
              </a:rPr>
              <a:t>gdV</a:t>
            </a:r>
            <a:r>
              <a:rPr lang="en-US" dirty="0" smtClean="0">
                <a:sym typeface="Symbol"/>
              </a:rPr>
              <a:t>=</a:t>
            </a:r>
            <a:r>
              <a:rPr lang="en-US" dirty="0">
                <a:sym typeface="Symbol"/>
              </a:rPr>
              <a:t> </a:t>
            </a:r>
            <a:r>
              <a:rPr lang="en-US" dirty="0" smtClean="0">
                <a:sym typeface="Symbol"/>
              </a:rPr>
              <a:t></a:t>
            </a:r>
            <a:r>
              <a:rPr lang="en-US" dirty="0" err="1" smtClean="0">
                <a:sym typeface="Symbol"/>
              </a:rPr>
              <a:t>gAdy</a:t>
            </a:r>
            <a:endParaRPr lang="en-US" dirty="0" smtClean="0">
              <a:sym typeface="Symbol"/>
            </a:endParaRPr>
          </a:p>
          <a:p>
            <a:r>
              <a:rPr lang="en-US" dirty="0" smtClean="0">
                <a:sym typeface="Symbol"/>
              </a:rPr>
              <a:t>Where:</a:t>
            </a:r>
          </a:p>
          <a:p>
            <a:r>
              <a:rPr lang="en-US" dirty="0" smtClean="0">
                <a:sym typeface="Symbol"/>
              </a:rPr>
              <a:t> is the density of the fluid </a:t>
            </a:r>
          </a:p>
          <a:p>
            <a:r>
              <a:rPr lang="en-US" dirty="0" smtClean="0">
                <a:sym typeface="Symbol"/>
              </a:rPr>
              <a:t>At the height (y)</a:t>
            </a:r>
          </a:p>
          <a:p>
            <a:r>
              <a:rPr lang="en-US" b="1" i="1" dirty="0" smtClean="0">
                <a:solidFill>
                  <a:srgbClr val="FF0000"/>
                </a:solidFill>
                <a:sym typeface="Symbol"/>
              </a:rPr>
              <a:t>Since the fluid is assumed</a:t>
            </a:r>
          </a:p>
          <a:p>
            <a:r>
              <a:rPr lang="en-US" b="1" i="1" dirty="0" smtClean="0">
                <a:solidFill>
                  <a:srgbClr val="FF0000"/>
                </a:solidFill>
                <a:sym typeface="Symbol"/>
              </a:rPr>
              <a:t>To be at rest.</a:t>
            </a:r>
            <a:r>
              <a:rPr lang="en-US" dirty="0" smtClean="0">
                <a:sym typeface="Symbol"/>
              </a:rPr>
              <a:t> </a:t>
            </a:r>
          </a:p>
          <a:p>
            <a:endParaRPr lang="en-US" dirty="0" smtClean="0">
              <a:sym typeface="Symbol"/>
            </a:endParaRPr>
          </a:p>
          <a:p>
            <a:endParaRPr lang="en-US" dirty="0" smtClean="0"/>
          </a:p>
          <a:p>
            <a:endParaRPr lang="en-US" dirty="0" smtClean="0"/>
          </a:p>
          <a:p>
            <a:endParaRPr lang="en-US" dirty="0"/>
          </a:p>
        </p:txBody>
      </p:sp>
      <p:sp>
        <p:nvSpPr>
          <p:cNvPr id="4" name="مستطيل 3"/>
          <p:cNvSpPr/>
          <p:nvPr/>
        </p:nvSpPr>
        <p:spPr>
          <a:xfrm>
            <a:off x="5715000" y="3581400"/>
            <a:ext cx="1981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مكعب 4"/>
          <p:cNvSpPr/>
          <p:nvPr/>
        </p:nvSpPr>
        <p:spPr>
          <a:xfrm>
            <a:off x="5562600" y="1905000"/>
            <a:ext cx="2971800" cy="388620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p:cNvSpPr txBox="1"/>
          <p:nvPr/>
        </p:nvSpPr>
        <p:spPr>
          <a:xfrm>
            <a:off x="6858000" y="3033962"/>
            <a:ext cx="1066800" cy="369332"/>
          </a:xfrm>
          <a:prstGeom prst="rect">
            <a:avLst/>
          </a:prstGeom>
          <a:noFill/>
        </p:spPr>
        <p:txBody>
          <a:bodyPr wrap="square" rtlCol="0">
            <a:spAutoFit/>
          </a:bodyPr>
          <a:lstStyle/>
          <a:p>
            <a:r>
              <a:rPr lang="en-US" dirty="0" smtClean="0"/>
              <a:t>(</a:t>
            </a:r>
            <a:r>
              <a:rPr lang="en-US" dirty="0" err="1" smtClean="0"/>
              <a:t>P+dp</a:t>
            </a:r>
            <a:r>
              <a:rPr lang="en-US" dirty="0" smtClean="0"/>
              <a:t>)A</a:t>
            </a:r>
            <a:endParaRPr lang="en-US" dirty="0"/>
          </a:p>
        </p:txBody>
      </p:sp>
      <p:sp>
        <p:nvSpPr>
          <p:cNvPr id="7" name="مربع نص 6"/>
          <p:cNvSpPr txBox="1"/>
          <p:nvPr/>
        </p:nvSpPr>
        <p:spPr>
          <a:xfrm>
            <a:off x="6934200" y="4736068"/>
            <a:ext cx="533400" cy="369332"/>
          </a:xfrm>
          <a:prstGeom prst="rect">
            <a:avLst/>
          </a:prstGeom>
          <a:noFill/>
        </p:spPr>
        <p:txBody>
          <a:bodyPr wrap="square" rtlCol="0">
            <a:spAutoFit/>
          </a:bodyPr>
          <a:lstStyle/>
          <a:p>
            <a:r>
              <a:rPr lang="en-US" dirty="0" smtClean="0"/>
              <a:t>PA</a:t>
            </a:r>
            <a:endParaRPr lang="en-US" dirty="0"/>
          </a:p>
        </p:txBody>
      </p:sp>
      <p:sp>
        <p:nvSpPr>
          <p:cNvPr id="8" name="مربع نص 7"/>
          <p:cNvSpPr txBox="1"/>
          <p:nvPr/>
        </p:nvSpPr>
        <p:spPr>
          <a:xfrm>
            <a:off x="5105400" y="3669268"/>
            <a:ext cx="533400" cy="369332"/>
          </a:xfrm>
          <a:prstGeom prst="rect">
            <a:avLst/>
          </a:prstGeom>
          <a:noFill/>
        </p:spPr>
        <p:txBody>
          <a:bodyPr wrap="square" rtlCol="0">
            <a:spAutoFit/>
          </a:bodyPr>
          <a:lstStyle/>
          <a:p>
            <a:r>
              <a:rPr lang="en-US" dirty="0" err="1" smtClean="0"/>
              <a:t>dy</a:t>
            </a:r>
            <a:endParaRPr lang="en-US" dirty="0"/>
          </a:p>
        </p:txBody>
      </p:sp>
      <p:cxnSp>
        <p:nvCxnSpPr>
          <p:cNvPr id="10" name="رابط كسهم مستقيم 9"/>
          <p:cNvCxnSpPr/>
          <p:nvPr/>
        </p:nvCxnSpPr>
        <p:spPr>
          <a:xfrm>
            <a:off x="5715000" y="4114800"/>
            <a:ext cx="0" cy="1676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مربع نص 10"/>
          <p:cNvSpPr txBox="1"/>
          <p:nvPr/>
        </p:nvSpPr>
        <p:spPr>
          <a:xfrm>
            <a:off x="5181600" y="4736068"/>
            <a:ext cx="457200" cy="369332"/>
          </a:xfrm>
          <a:prstGeom prst="rect">
            <a:avLst/>
          </a:prstGeom>
          <a:noFill/>
        </p:spPr>
        <p:txBody>
          <a:bodyPr wrap="square" rtlCol="0">
            <a:spAutoFit/>
          </a:bodyPr>
          <a:lstStyle/>
          <a:p>
            <a:r>
              <a:rPr lang="en-US" dirty="0" smtClean="0"/>
              <a:t>y</a:t>
            </a:r>
            <a:endParaRPr lang="en-US" dirty="0"/>
          </a:p>
        </p:txBody>
      </p:sp>
      <p:sp>
        <p:nvSpPr>
          <p:cNvPr id="12" name="مربع نص 11"/>
          <p:cNvSpPr txBox="1"/>
          <p:nvPr/>
        </p:nvSpPr>
        <p:spPr>
          <a:xfrm>
            <a:off x="6172200" y="4648200"/>
            <a:ext cx="533400" cy="369332"/>
          </a:xfrm>
          <a:prstGeom prst="rect">
            <a:avLst/>
          </a:prstGeom>
          <a:noFill/>
        </p:spPr>
        <p:txBody>
          <a:bodyPr wrap="square" rtlCol="0">
            <a:spAutoFit/>
          </a:bodyPr>
          <a:lstStyle/>
          <a:p>
            <a:r>
              <a:rPr lang="en-US" dirty="0" err="1" smtClean="0"/>
              <a:t>dw</a:t>
            </a:r>
            <a:endParaRPr lang="en-US" dirty="0"/>
          </a:p>
        </p:txBody>
      </p:sp>
      <p:cxnSp>
        <p:nvCxnSpPr>
          <p:cNvPr id="14" name="رابط كسهم مستقيم 13"/>
          <p:cNvCxnSpPr/>
          <p:nvPr/>
        </p:nvCxnSpPr>
        <p:spPr>
          <a:xfrm>
            <a:off x="6438900" y="4114800"/>
            <a:ext cx="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a:off x="6934200" y="3048000"/>
            <a:ext cx="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flipV="1">
            <a:off x="7010400" y="4126468"/>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87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228600"/>
                <a:ext cx="8229600" cy="5897563"/>
              </a:xfrm>
            </p:spPr>
            <p:txBody>
              <a:bodyPr/>
              <a:lstStyle/>
              <a:p>
                <a:r>
                  <a:rPr lang="en-US" dirty="0" smtClean="0"/>
                  <a:t>PA-(</a:t>
                </a:r>
                <a:r>
                  <a:rPr lang="en-US" dirty="0" err="1" smtClean="0"/>
                  <a:t>P+dP</a:t>
                </a:r>
                <a:r>
                  <a:rPr lang="en-US" dirty="0" smtClean="0"/>
                  <a:t>)A-</a:t>
                </a:r>
                <a:r>
                  <a:rPr lang="en-US" dirty="0" smtClean="0">
                    <a:sym typeface="Symbol"/>
                  </a:rPr>
                  <a:t> </a:t>
                </a:r>
                <a:r>
                  <a:rPr lang="en-US" dirty="0" err="1" smtClean="0">
                    <a:sym typeface="Symbol"/>
                  </a:rPr>
                  <a:t>gAdy</a:t>
                </a:r>
                <a:r>
                  <a:rPr lang="en-US" dirty="0" smtClean="0">
                    <a:sym typeface="Symbol"/>
                  </a:rPr>
                  <a:t>=0</a:t>
                </a:r>
              </a:p>
              <a:p>
                <a14:m>
                  <m:oMath xmlns:m="http://schemas.openxmlformats.org/officeDocument/2006/math">
                    <m:f>
                      <m:fPr>
                        <m:ctrlPr>
                          <a:rPr lang="en-US" i="1" smtClean="0">
                            <a:latin typeface="Cambria Math"/>
                          </a:rPr>
                        </m:ctrlPr>
                      </m:fPr>
                      <m:num>
                        <m:r>
                          <a:rPr lang="en-US" b="0" i="1" smtClean="0">
                            <a:latin typeface="Cambria Math"/>
                          </a:rPr>
                          <m:t>𝑑𝑝</m:t>
                        </m:r>
                      </m:num>
                      <m:den>
                        <m:r>
                          <a:rPr lang="en-US" b="0" i="1" smtClean="0">
                            <a:latin typeface="Cambria Math"/>
                          </a:rPr>
                          <m:t>𝑑𝑦</m:t>
                        </m:r>
                      </m:den>
                    </m:f>
                  </m:oMath>
                </a14:m>
                <a:r>
                  <a:rPr lang="en-US" dirty="0" smtClean="0"/>
                  <a:t> = - </a:t>
                </a:r>
                <a:r>
                  <a:rPr lang="en-US" dirty="0" smtClean="0">
                    <a:sym typeface="Symbol"/>
                  </a:rPr>
                  <a:t>g</a:t>
                </a:r>
              </a:p>
              <a:p>
                <a:r>
                  <a:rPr lang="en-US" dirty="0" smtClean="0">
                    <a:sym typeface="Symbol"/>
                  </a:rPr>
                  <a:t>( - ) indicates that the pressure decrease with</a:t>
                </a:r>
              </a:p>
              <a:p>
                <a:r>
                  <a:rPr lang="en-US" dirty="0" smtClean="0">
                    <a:sym typeface="Symbol"/>
                  </a:rPr>
                  <a:t>An increase in height.</a:t>
                </a:r>
              </a:p>
              <a:p>
                <a:r>
                  <a:rPr lang="en-US" dirty="0" smtClean="0">
                    <a:sym typeface="Symbol"/>
                  </a:rPr>
                  <a:t>If the point at a height </a:t>
                </a:r>
              </a:p>
              <a:p>
                <a:r>
                  <a:rPr lang="en-US" dirty="0" smtClean="0">
                    <a:sym typeface="Symbol"/>
                  </a:rPr>
                  <a:t>y</a:t>
                </a:r>
                <a:r>
                  <a:rPr lang="en-US" baseline="-25000" dirty="0" smtClean="0">
                    <a:sym typeface="Symbol"/>
                  </a:rPr>
                  <a:t>1</a:t>
                </a:r>
                <a:r>
                  <a:rPr lang="en-US" dirty="0" smtClean="0">
                    <a:sym typeface="Symbol"/>
                  </a:rPr>
                  <a:t> in the fluid is P</a:t>
                </a:r>
                <a:r>
                  <a:rPr lang="en-US" baseline="-25000" dirty="0" smtClean="0">
                    <a:sym typeface="Symbol"/>
                  </a:rPr>
                  <a:t>1</a:t>
                </a:r>
                <a:r>
                  <a:rPr lang="en-US" dirty="0" smtClean="0">
                    <a:sym typeface="Symbol"/>
                  </a:rPr>
                  <a:t>,</a:t>
                </a:r>
              </a:p>
              <a:p>
                <a:r>
                  <a:rPr lang="en-US" dirty="0" smtClean="0">
                    <a:sym typeface="Symbol"/>
                  </a:rPr>
                  <a:t>and at height y</a:t>
                </a:r>
                <a:r>
                  <a:rPr lang="en-US" baseline="-25000" dirty="0" smtClean="0">
                    <a:sym typeface="Symbol"/>
                  </a:rPr>
                  <a:t>2</a:t>
                </a:r>
                <a:r>
                  <a:rPr lang="en-US" dirty="0" smtClean="0">
                    <a:sym typeface="Symbol"/>
                  </a:rPr>
                  <a:t> it is P</a:t>
                </a:r>
                <a:r>
                  <a:rPr lang="en-US" baseline="-25000" dirty="0" smtClean="0">
                    <a:sym typeface="Symbol"/>
                  </a:rPr>
                  <a:t>2</a:t>
                </a:r>
              </a:p>
              <a:p>
                <a:r>
                  <a:rPr lang="en-US" dirty="0" smtClean="0">
                    <a:sym typeface="Symbol"/>
                  </a:rPr>
                  <a:t>then we can </a:t>
                </a:r>
              </a:p>
              <a:p>
                <a:r>
                  <a:rPr lang="en-US" dirty="0" smtClean="0">
                    <a:sym typeface="Symbol"/>
                  </a:rPr>
                  <a:t>Integrate to obtain</a:t>
                </a:r>
              </a:p>
              <a:p>
                <a:endParaRPr lang="en-US" dirty="0" smtClean="0">
                  <a:sym typeface="Symbol"/>
                </a:endParaRPr>
              </a:p>
              <a:p>
                <a:endParaRPr lang="en-US" dirty="0" smtClean="0">
                  <a:sym typeface="Symbol"/>
                </a:endParaRPr>
              </a:p>
              <a:p>
                <a:endParaRPr lang="en-US"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228600"/>
                <a:ext cx="8229600" cy="5897563"/>
              </a:xfrm>
              <a:blipFill rotWithShape="1">
                <a:blip r:embed="rId2"/>
                <a:stretch>
                  <a:fillRect l="-1630" t="-1551"/>
                </a:stretch>
              </a:blipFill>
            </p:spPr>
            <p:txBody>
              <a:bodyPr/>
              <a:lstStyle/>
              <a:p>
                <a:r>
                  <a:rPr lang="en-US">
                    <a:noFill/>
                  </a:rPr>
                  <a:t> </a:t>
                </a:r>
              </a:p>
            </p:txBody>
          </p:sp>
        </mc:Fallback>
      </mc:AlternateContent>
      <p:sp>
        <p:nvSpPr>
          <p:cNvPr id="4" name="مستطيل 3"/>
          <p:cNvSpPr/>
          <p:nvPr/>
        </p:nvSpPr>
        <p:spPr>
          <a:xfrm>
            <a:off x="4724400" y="2819400"/>
            <a:ext cx="29718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شكل بيضاوي 4"/>
          <p:cNvSpPr/>
          <p:nvPr/>
        </p:nvSpPr>
        <p:spPr>
          <a:xfrm>
            <a:off x="6019800" y="487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رابط كسهم مستقيم 6"/>
          <p:cNvCxnSpPr/>
          <p:nvPr/>
        </p:nvCxnSpPr>
        <p:spPr>
          <a:xfrm>
            <a:off x="6172200" y="2819400"/>
            <a:ext cx="0" cy="19812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6192980" y="5257800"/>
            <a:ext cx="0" cy="8382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7162800" y="2895600"/>
            <a:ext cx="0" cy="19812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مربع نص 1"/>
          <p:cNvSpPr txBox="1"/>
          <p:nvPr/>
        </p:nvSpPr>
        <p:spPr>
          <a:xfrm>
            <a:off x="5638800" y="5498068"/>
            <a:ext cx="457200" cy="369332"/>
          </a:xfrm>
          <a:prstGeom prst="rect">
            <a:avLst/>
          </a:prstGeom>
          <a:noFill/>
        </p:spPr>
        <p:txBody>
          <a:bodyPr wrap="square" rtlCol="0">
            <a:spAutoFit/>
          </a:bodyPr>
          <a:lstStyle/>
          <a:p>
            <a:r>
              <a:rPr lang="en-US" dirty="0" smtClean="0"/>
              <a:t>y</a:t>
            </a:r>
            <a:r>
              <a:rPr lang="en-US" baseline="-25000" dirty="0" smtClean="0"/>
              <a:t>1</a:t>
            </a:r>
            <a:endParaRPr lang="en-US" baseline="-25000" dirty="0"/>
          </a:p>
        </p:txBody>
      </p:sp>
      <p:sp>
        <p:nvSpPr>
          <p:cNvPr id="9" name="مربع نص 8"/>
          <p:cNvSpPr txBox="1"/>
          <p:nvPr/>
        </p:nvSpPr>
        <p:spPr>
          <a:xfrm>
            <a:off x="6934200" y="4812268"/>
            <a:ext cx="457200" cy="369332"/>
          </a:xfrm>
          <a:prstGeom prst="rect">
            <a:avLst/>
          </a:prstGeom>
          <a:noFill/>
        </p:spPr>
        <p:txBody>
          <a:bodyPr wrap="square" rtlCol="0">
            <a:spAutoFit/>
          </a:bodyPr>
          <a:lstStyle/>
          <a:p>
            <a:r>
              <a:rPr lang="en-US" dirty="0" smtClean="0"/>
              <a:t>y</a:t>
            </a:r>
            <a:r>
              <a:rPr lang="en-US" baseline="-25000" dirty="0" smtClean="0"/>
              <a:t>2</a:t>
            </a:r>
            <a:endParaRPr lang="en-US" baseline="-25000" dirty="0"/>
          </a:p>
        </p:txBody>
      </p:sp>
      <p:sp>
        <p:nvSpPr>
          <p:cNvPr id="10" name="مربع نص 9"/>
          <p:cNvSpPr txBox="1"/>
          <p:nvPr/>
        </p:nvSpPr>
        <p:spPr>
          <a:xfrm>
            <a:off x="5257800" y="3634632"/>
            <a:ext cx="1104900" cy="369332"/>
          </a:xfrm>
          <a:prstGeom prst="rect">
            <a:avLst/>
          </a:prstGeom>
          <a:noFill/>
        </p:spPr>
        <p:txBody>
          <a:bodyPr wrap="square" rtlCol="0">
            <a:spAutoFit/>
          </a:bodyPr>
          <a:lstStyle/>
          <a:p>
            <a:r>
              <a:rPr lang="en-US" dirty="0" smtClean="0"/>
              <a:t>h=y</a:t>
            </a:r>
            <a:r>
              <a:rPr lang="en-US" baseline="-25000" dirty="0" smtClean="0"/>
              <a:t>2</a:t>
            </a:r>
            <a:r>
              <a:rPr lang="en-US" dirty="0" smtClean="0"/>
              <a:t>-y</a:t>
            </a:r>
            <a:r>
              <a:rPr lang="en-US" baseline="-25000" dirty="0" smtClean="0"/>
              <a:t>1</a:t>
            </a:r>
            <a:endParaRPr lang="en-US" baseline="-25000" dirty="0"/>
          </a:p>
        </p:txBody>
      </p:sp>
      <p:sp>
        <p:nvSpPr>
          <p:cNvPr id="12" name="مربع نص 11"/>
          <p:cNvSpPr txBox="1"/>
          <p:nvPr/>
        </p:nvSpPr>
        <p:spPr>
          <a:xfrm>
            <a:off x="5334000" y="2438400"/>
            <a:ext cx="1104900" cy="369332"/>
          </a:xfrm>
          <a:prstGeom prst="rect">
            <a:avLst/>
          </a:prstGeom>
          <a:noFill/>
        </p:spPr>
        <p:txBody>
          <a:bodyPr wrap="square" rtlCol="0">
            <a:spAutoFit/>
          </a:bodyPr>
          <a:lstStyle/>
          <a:p>
            <a:r>
              <a:rPr lang="en-US" dirty="0" smtClean="0"/>
              <a:t>P</a:t>
            </a:r>
            <a:r>
              <a:rPr lang="en-US" baseline="-25000" dirty="0" smtClean="0"/>
              <a:t>2 </a:t>
            </a:r>
            <a:r>
              <a:rPr lang="en-US" dirty="0" smtClean="0"/>
              <a:t>=P</a:t>
            </a:r>
            <a:r>
              <a:rPr lang="en-US" baseline="-25000" dirty="0" smtClean="0"/>
              <a:t>o</a:t>
            </a:r>
            <a:endParaRPr lang="en-US" baseline="-25000" dirty="0"/>
          </a:p>
        </p:txBody>
      </p:sp>
      <p:sp>
        <p:nvSpPr>
          <p:cNvPr id="13" name="مربع نص 12"/>
          <p:cNvSpPr txBox="1"/>
          <p:nvPr/>
        </p:nvSpPr>
        <p:spPr>
          <a:xfrm>
            <a:off x="5306285" y="4849090"/>
            <a:ext cx="1104900" cy="369332"/>
          </a:xfrm>
          <a:prstGeom prst="rect">
            <a:avLst/>
          </a:prstGeom>
          <a:noFill/>
        </p:spPr>
        <p:txBody>
          <a:bodyPr wrap="square" rtlCol="0">
            <a:spAutoFit/>
          </a:bodyPr>
          <a:lstStyle/>
          <a:p>
            <a:r>
              <a:rPr lang="en-US" dirty="0" smtClean="0"/>
              <a:t>P</a:t>
            </a:r>
            <a:r>
              <a:rPr lang="en-US" baseline="-25000" dirty="0" smtClean="0"/>
              <a:t>1 </a:t>
            </a:r>
            <a:r>
              <a:rPr lang="en-US" dirty="0" smtClean="0"/>
              <a:t>=P</a:t>
            </a:r>
            <a:endParaRPr lang="en-US" baseline="-25000" dirty="0"/>
          </a:p>
        </p:txBody>
      </p:sp>
      <p:cxnSp>
        <p:nvCxnSpPr>
          <p:cNvPr id="14" name="رابط كسهم مستقيم 13"/>
          <p:cNvCxnSpPr/>
          <p:nvPr/>
        </p:nvCxnSpPr>
        <p:spPr>
          <a:xfrm>
            <a:off x="7162800" y="5264725"/>
            <a:ext cx="0" cy="8382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73491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901</TotalTime>
  <Words>3036</Words>
  <Application>Microsoft Office PowerPoint</Application>
  <PresentationFormat>On-screen Show (4:3)</PresentationFormat>
  <Paragraphs>419</Paragraphs>
  <Slides>53</Slides>
  <Notes>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53</vt:i4>
      </vt:variant>
    </vt:vector>
  </HeadingPairs>
  <TitlesOfParts>
    <vt:vector size="57" baseType="lpstr">
      <vt:lpstr>نسق Office</vt:lpstr>
      <vt:lpstr>Equation</vt:lpstr>
      <vt:lpstr>معادلة</vt:lpstr>
      <vt:lpstr>Microsoft Drawing</vt:lpstr>
      <vt:lpstr>Chapter Two</vt:lpstr>
      <vt:lpstr>PowerPoint Presentation</vt:lpstr>
      <vt:lpstr>Density and Gravity</vt:lpstr>
      <vt:lpstr>Pressure in Fluid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Atmospheric Pressure and Gauge Pressure</vt:lpstr>
      <vt:lpstr>PowerPoint Presentation</vt:lpstr>
      <vt:lpstr>Pressure Measuring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Archimedes Principle </vt:lpstr>
      <vt:lpstr>PowerPoint Presentation</vt:lpstr>
      <vt:lpstr>PowerPoint Presentation</vt:lpstr>
      <vt:lpstr>PowerPoint Presentation</vt:lpstr>
      <vt:lpstr>PowerPoint Presentation</vt:lpstr>
      <vt:lpstr>Surface Tension </vt:lpstr>
      <vt:lpstr>Surface Tension </vt:lpstr>
      <vt:lpstr>PowerPoint Presentation</vt:lpstr>
      <vt:lpstr>PowerPoint Presentation</vt:lpstr>
      <vt:lpstr>PowerPoint Presentation</vt:lpstr>
      <vt:lpstr>PowerPoint Presentation</vt:lpstr>
      <vt:lpstr>PowerPoint Presentation</vt:lpstr>
      <vt:lpstr>PowerPoint Presentation</vt:lpstr>
      <vt:lpstr>Capillarity</vt:lpstr>
      <vt:lpstr>Capillarity</vt:lpstr>
      <vt:lpstr>PowerPoint Presentation</vt:lpstr>
      <vt:lpstr>PowerPoint Presentation</vt:lpstr>
      <vt:lpstr>PowerPoint Presentation</vt:lpstr>
      <vt:lpstr>PowerPoint Presentation</vt:lpstr>
      <vt:lpstr>PowerPoint Presentation</vt:lpstr>
      <vt:lpstr>The Viscosity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Naim Al Hussaini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dc:title>
  <dc:creator>Ali</dc:creator>
  <cp:lastModifiedBy>DR.Ahmed Saker 2o1O</cp:lastModifiedBy>
  <cp:revision>84</cp:revision>
  <dcterms:created xsi:type="dcterms:W3CDTF">2018-10-17T10:13:19Z</dcterms:created>
  <dcterms:modified xsi:type="dcterms:W3CDTF">2019-01-25T17:30:42Z</dcterms:modified>
</cp:coreProperties>
</file>